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2"/>
  </p:notesMasterIdLst>
  <p:handoutMasterIdLst>
    <p:handoutMasterId r:id="rId33"/>
  </p:handoutMasterIdLst>
  <p:sldIdLst>
    <p:sldId id="295" r:id="rId3"/>
    <p:sldId id="296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3" r:id="rId24"/>
    <p:sldId id="284" r:id="rId25"/>
    <p:sldId id="285" r:id="rId26"/>
    <p:sldId id="286" r:id="rId27"/>
    <p:sldId id="289" r:id="rId28"/>
    <p:sldId id="291" r:id="rId29"/>
    <p:sldId id="294" r:id="rId30"/>
    <p:sldId id="29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D5E5F6"/>
    <a:srgbClr val="99CCFF"/>
    <a:srgbClr val="3BA1C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9"/>
    <p:restoredTop sz="94759"/>
  </p:normalViewPr>
  <p:slideViewPr>
    <p:cSldViewPr snapToGrid="0" snapToObjects="1">
      <p:cViewPr>
        <p:scale>
          <a:sx n="110" d="100"/>
          <a:sy n="110" d="100"/>
        </p:scale>
        <p:origin x="1544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handoutMaster" Target="handoutMasters/handout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6BB8D-8693-7747-B54E-44A157D82B10}" type="datetimeFigureOut">
              <a:rPr lang="en-US" smtClean="0"/>
              <a:t>6/22/17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1F1BD-0FB8-4348-9E67-CEB7F2049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482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BA9CC-64BC-F447-81EB-7625A201036B}" type="datetimeFigureOut">
              <a:rPr lang="en-US" smtClean="0"/>
              <a:t>6/22/17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DAA25-CE76-EF4A-9A75-CD522E2C3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941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8894-2EBE-5F49-9401-5E3A727EA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2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8894-2EBE-5F49-9401-5E3A727EA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26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8894-2EBE-5F49-9401-5E3A727EA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71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0"/>
            <a:ext cx="9347200" cy="5638800"/>
          </a:xfrm>
          <a:solidFill>
            <a:schemeClr val="accent1"/>
          </a:solidFill>
        </p:spPr>
        <p:txBody>
          <a:bodyPr tIns="182880" bIns="182880"/>
          <a:lstStyle>
            <a:lvl1pPr marL="0" indent="0">
              <a:buFontTx/>
              <a:buNone/>
              <a:defRPr sz="1200" b="1">
                <a:latin typeface="Courier New" charset="0"/>
              </a:defRPr>
            </a:lvl1pPr>
          </a:lstStyle>
          <a:p>
            <a:pPr lvl="0"/>
            <a:r>
              <a:rPr lang="en-US" altLang="x-none" noProof="0" smtClean="0"/>
              <a:t>Click to edit Master subtitle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19200"/>
            <a:ext cx="50800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19200"/>
            <a:ext cx="50800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8894-2EBE-5F49-9401-5E3A727EA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094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76200"/>
            <a:ext cx="25908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"/>
            <a:ext cx="75692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8894-2EBE-5F49-9401-5E3A727EA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8894-2EBE-5F49-9401-5E3A727EA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8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8894-2EBE-5F49-9401-5E3A727EA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0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8894-2EBE-5F49-9401-5E3A727EA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11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8894-2EBE-5F49-9401-5E3A727EA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1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8894-2EBE-5F49-9401-5E3A727EA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08894-2EBE-5F49-9401-5E3A727EA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04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08894-2EBE-5F49-9401-5E3A727EA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dirty="0"/>
              <a:t>Title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19200"/>
            <a:ext cx="10363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162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vantGarde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vantGarde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vantGarde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vantGard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vantGard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vantGard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vantGard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vantGarde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54219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+mn-lt"/>
              </a:rPr>
              <a:t>CPE 150: Introduction to Programming</a:t>
            </a:r>
            <a:endParaRPr lang="en-US" sz="4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45673" y="2704370"/>
            <a:ext cx="8654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i="1" dirty="0"/>
              <a:t>Chapter 6</a:t>
            </a:r>
            <a:r>
              <a:rPr lang="en-US" sz="3600" i="1" smtClean="0"/>
              <a:t>: </a:t>
            </a:r>
            <a:r>
              <a:rPr lang="en-US" sz="3600" i="1" smtClean="0"/>
              <a:t>Classes and Data </a:t>
            </a:r>
            <a:r>
              <a:rPr lang="en-US" sz="3600" i="1" dirty="0" smtClean="0"/>
              <a:t>Abstraction</a:t>
            </a:r>
            <a:endParaRPr lang="en-US" sz="3600" i="1" dirty="0"/>
          </a:p>
        </p:txBody>
      </p:sp>
      <p:sp>
        <p:nvSpPr>
          <p:cNvPr id="3" name="Rectangle 2"/>
          <p:cNvSpPr/>
          <p:nvPr/>
        </p:nvSpPr>
        <p:spPr>
          <a:xfrm>
            <a:off x="0" y="6440556"/>
            <a:ext cx="12192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/>
              <a:t>Copyright </a:t>
            </a:r>
            <a:r>
              <a:rPr lang="en-US" sz="900" b="1" dirty="0" smtClean="0"/>
              <a:t>notice</a:t>
            </a:r>
            <a:r>
              <a:rPr lang="en-US" sz="900" b="1"/>
              <a:t>: </a:t>
            </a:r>
            <a:r>
              <a:rPr lang="en-US" sz="900" i="1" smtClean="0"/>
              <a:t>1- care </a:t>
            </a:r>
            <a:r>
              <a:rPr lang="en-US" sz="900" i="1" dirty="0"/>
              <a:t>has been taken to use only those web images deemed by the instructor to be in the public domain. If you see a copyrighted image on any slide and are the copyright owner, please contact the instructor. It will be removed.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75658" y="6592956"/>
            <a:ext cx="1057158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i="1" dirty="0" smtClean="0"/>
              <a:t>2- These slides are inspired, based, and modified with permission from the authors of the C++ How to Program (4</a:t>
            </a:r>
            <a:r>
              <a:rPr lang="en-US" sz="900" i="1" baseline="30000" dirty="0" smtClean="0"/>
              <a:t>th</a:t>
            </a:r>
            <a:r>
              <a:rPr lang="en-US" sz="900" i="1" dirty="0" smtClean="0"/>
              <a:t> </a:t>
            </a:r>
            <a:r>
              <a:rPr lang="en-US" sz="900" i="1" dirty="0"/>
              <a:t>Edition) textbook </a:t>
            </a:r>
          </a:p>
        </p:txBody>
      </p:sp>
    </p:spTree>
    <p:extLst>
      <p:ext uri="{BB962C8B-B14F-4D97-AF65-F5344CB8AC3E}">
        <p14:creationId xmlns:p14="http://schemas.microsoft.com/office/powerpoint/2010/main" val="184372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7531" y="1066800"/>
            <a:ext cx="8305800" cy="5410200"/>
          </a:xfrm>
        </p:spPr>
        <p:txBody>
          <a:bodyPr/>
          <a:lstStyle/>
          <a:p>
            <a:r>
              <a:rPr lang="en-US" altLang="x-none" dirty="0"/>
              <a:t>Constructor function</a:t>
            </a:r>
          </a:p>
          <a:p>
            <a:pPr lvl="1"/>
            <a:r>
              <a:rPr lang="en-US" altLang="x-none" dirty="0"/>
              <a:t>Special member function</a:t>
            </a:r>
          </a:p>
          <a:p>
            <a:pPr lvl="2"/>
            <a:r>
              <a:rPr lang="en-US" altLang="x-none" dirty="0"/>
              <a:t>Initializes data members</a:t>
            </a:r>
          </a:p>
          <a:p>
            <a:pPr lvl="2"/>
            <a:r>
              <a:rPr lang="en-US" altLang="x-none" dirty="0"/>
              <a:t>Same name as class</a:t>
            </a:r>
          </a:p>
          <a:p>
            <a:pPr lvl="1"/>
            <a:r>
              <a:rPr lang="en-US" altLang="x-none" dirty="0"/>
              <a:t>Called when object instantiated</a:t>
            </a:r>
          </a:p>
          <a:p>
            <a:pPr lvl="1"/>
            <a:r>
              <a:rPr lang="en-US" altLang="x-none" dirty="0"/>
              <a:t>Several constructors</a:t>
            </a:r>
          </a:p>
          <a:p>
            <a:pPr lvl="2"/>
            <a:r>
              <a:rPr lang="en-US" altLang="x-none" dirty="0"/>
              <a:t>Function overloading</a:t>
            </a:r>
          </a:p>
          <a:p>
            <a:pPr lvl="1"/>
            <a:r>
              <a:rPr lang="en-US" altLang="x-none" dirty="0"/>
              <a:t>No return type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title"/>
          </p:nvPr>
        </p:nvSpPr>
        <p:spPr>
          <a:xfrm>
            <a:off x="219919" y="76200"/>
            <a:ext cx="11759878" cy="1066800"/>
          </a:xfrm>
        </p:spPr>
        <p:txBody>
          <a:bodyPr/>
          <a:lstStyle/>
          <a:p>
            <a:r>
              <a:rPr lang="en-US" altLang="x-none" sz="3600" dirty="0"/>
              <a:t>6.5 Implementing a </a:t>
            </a:r>
            <a:r>
              <a:rPr lang="en-US" altLang="x-none" sz="3600" b="1" dirty="0">
                <a:latin typeface="Courier New" charset="0"/>
              </a:rPr>
              <a:t>Time</a:t>
            </a:r>
            <a:r>
              <a:rPr lang="en-US" altLang="x-none" sz="3600" dirty="0"/>
              <a:t> Abstract Data Type with a </a:t>
            </a:r>
            <a:r>
              <a:rPr lang="en-US" altLang="x-none" sz="3600" b="1" dirty="0">
                <a:latin typeface="Courier New" charset="0"/>
              </a:rPr>
              <a:t>class</a:t>
            </a:r>
          </a:p>
        </p:txBody>
      </p:sp>
    </p:spTree>
    <p:extLst>
      <p:ext uri="{BB962C8B-B14F-4D97-AF65-F5344CB8AC3E}">
        <p14:creationId xmlns:p14="http://schemas.microsoft.com/office/powerpoint/2010/main" val="149023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85640" y="1527858"/>
            <a:ext cx="7010400" cy="3352800"/>
          </a:xfrm>
        </p:spPr>
        <p:txBody>
          <a:bodyPr/>
          <a:lstStyle/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  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class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Time {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  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public: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  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Time();                   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 // constructor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  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void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setTime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 err="1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, </a:t>
            </a:r>
            <a:r>
              <a:rPr lang="en-US" altLang="x-none" dirty="0" err="1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, </a:t>
            </a:r>
            <a:r>
              <a:rPr lang="en-US" altLang="x-none" dirty="0" err="1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);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set hour, minute, second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6  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void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printUniversal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();    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 // print universal-time format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7  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void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printStandard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();      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print standard-time format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8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9  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private: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10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hour; 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0 - 23 (24-hour clock format)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11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minute;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 // 0 - 59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12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second;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0 - 59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13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14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};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end class Time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endParaRPr lang="en-US" altLang="x-none" dirty="0"/>
          </a:p>
        </p:txBody>
      </p:sp>
      <p:grpSp>
        <p:nvGrpSpPr>
          <p:cNvPr id="247815" name="Group 7"/>
          <p:cNvGrpSpPr>
            <a:grpSpLocks/>
          </p:cNvGrpSpPr>
          <p:nvPr/>
        </p:nvGrpSpPr>
        <p:grpSpPr bwMode="auto">
          <a:xfrm>
            <a:off x="3852440" y="2289858"/>
            <a:ext cx="4343400" cy="1219200"/>
            <a:chOff x="672" y="480"/>
            <a:chExt cx="2736" cy="768"/>
          </a:xfrm>
        </p:grpSpPr>
        <p:sp>
          <p:nvSpPr>
            <p:cNvPr id="247812" name="Text Box 4"/>
            <p:cNvSpPr txBox="1">
              <a:spLocks noChangeArrowheads="1"/>
            </p:cNvSpPr>
            <p:nvPr/>
          </p:nvSpPr>
          <p:spPr bwMode="auto">
            <a:xfrm>
              <a:off x="1728" y="720"/>
              <a:ext cx="1680" cy="21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Member access specifiers.</a:t>
              </a:r>
            </a:p>
          </p:txBody>
        </p:sp>
        <p:sp>
          <p:nvSpPr>
            <p:cNvPr id="247813" name="Line 5"/>
            <p:cNvSpPr>
              <a:spLocks noChangeShapeType="1"/>
            </p:cNvSpPr>
            <p:nvPr/>
          </p:nvSpPr>
          <p:spPr bwMode="auto">
            <a:xfrm flipH="1">
              <a:off x="816" y="816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47814" name="Line 6"/>
            <p:cNvSpPr>
              <a:spLocks noChangeShapeType="1"/>
            </p:cNvSpPr>
            <p:nvPr/>
          </p:nvSpPr>
          <p:spPr bwMode="auto">
            <a:xfrm flipH="1" flipV="1">
              <a:off x="672" y="480"/>
              <a:ext cx="105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247818" name="Group 10"/>
          <p:cNvGrpSpPr>
            <a:grpSpLocks/>
          </p:cNvGrpSpPr>
          <p:nvPr/>
        </p:nvGrpSpPr>
        <p:grpSpPr bwMode="auto">
          <a:xfrm>
            <a:off x="3471440" y="1888221"/>
            <a:ext cx="4114800" cy="895350"/>
            <a:chOff x="432" y="227"/>
            <a:chExt cx="2592" cy="564"/>
          </a:xfrm>
        </p:grpSpPr>
        <p:sp>
          <p:nvSpPr>
            <p:cNvPr id="247816" name="Text Box 8"/>
            <p:cNvSpPr txBox="1">
              <a:spLocks noChangeArrowheads="1"/>
            </p:cNvSpPr>
            <p:nvPr/>
          </p:nvSpPr>
          <p:spPr bwMode="auto">
            <a:xfrm>
              <a:off x="1344" y="419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Definition of class begins with keyword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class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.</a:t>
              </a:r>
            </a:p>
          </p:txBody>
        </p:sp>
        <p:sp>
          <p:nvSpPr>
            <p:cNvPr id="247817" name="Line 9"/>
            <p:cNvSpPr>
              <a:spLocks noChangeShapeType="1"/>
            </p:cNvSpPr>
            <p:nvPr/>
          </p:nvSpPr>
          <p:spPr bwMode="auto">
            <a:xfrm flipH="1" flipV="1">
              <a:off x="432" y="227"/>
              <a:ext cx="91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247821" name="Group 13"/>
          <p:cNvGrpSpPr>
            <a:grpSpLocks/>
          </p:cNvGrpSpPr>
          <p:nvPr/>
        </p:nvGrpSpPr>
        <p:grpSpPr bwMode="auto">
          <a:xfrm>
            <a:off x="4462040" y="1832658"/>
            <a:ext cx="4114800" cy="1047750"/>
            <a:chOff x="1056" y="192"/>
            <a:chExt cx="2592" cy="660"/>
          </a:xfrm>
        </p:grpSpPr>
        <p:sp>
          <p:nvSpPr>
            <p:cNvPr id="247819" name="Text Box 11"/>
            <p:cNvSpPr txBox="1">
              <a:spLocks noChangeArrowheads="1"/>
            </p:cNvSpPr>
            <p:nvPr/>
          </p:nvSpPr>
          <p:spPr bwMode="auto">
            <a:xfrm>
              <a:off x="1968" y="480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Class body starts with left brace.</a:t>
              </a:r>
            </a:p>
          </p:txBody>
        </p:sp>
        <p:sp>
          <p:nvSpPr>
            <p:cNvPr id="247820" name="Line 12"/>
            <p:cNvSpPr>
              <a:spLocks noChangeShapeType="1"/>
            </p:cNvSpPr>
            <p:nvPr/>
          </p:nvSpPr>
          <p:spPr bwMode="auto">
            <a:xfrm flipH="1" flipV="1">
              <a:off x="1056" y="192"/>
              <a:ext cx="91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247824" name="Group 16"/>
          <p:cNvGrpSpPr>
            <a:grpSpLocks/>
          </p:cNvGrpSpPr>
          <p:nvPr/>
        </p:nvGrpSpPr>
        <p:grpSpPr bwMode="auto">
          <a:xfrm>
            <a:off x="3319040" y="3737658"/>
            <a:ext cx="4114800" cy="838200"/>
            <a:chOff x="336" y="1392"/>
            <a:chExt cx="2592" cy="528"/>
          </a:xfrm>
        </p:grpSpPr>
        <p:sp>
          <p:nvSpPr>
            <p:cNvPr id="247822" name="Text Box 14"/>
            <p:cNvSpPr txBox="1">
              <a:spLocks noChangeArrowheads="1"/>
            </p:cNvSpPr>
            <p:nvPr/>
          </p:nvSpPr>
          <p:spPr bwMode="auto">
            <a:xfrm>
              <a:off x="1248" y="1392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Class body ends with right brace.</a:t>
              </a:r>
            </a:p>
          </p:txBody>
        </p:sp>
        <p:sp>
          <p:nvSpPr>
            <p:cNvPr id="247823" name="Line 15"/>
            <p:cNvSpPr>
              <a:spLocks noChangeShapeType="1"/>
            </p:cNvSpPr>
            <p:nvPr/>
          </p:nvSpPr>
          <p:spPr bwMode="auto">
            <a:xfrm flipH="1">
              <a:off x="336" y="1488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247827" name="Group 19"/>
          <p:cNvGrpSpPr>
            <a:grpSpLocks/>
          </p:cNvGrpSpPr>
          <p:nvPr/>
        </p:nvGrpSpPr>
        <p:grpSpPr bwMode="auto">
          <a:xfrm>
            <a:off x="3471440" y="3813858"/>
            <a:ext cx="4114800" cy="838200"/>
            <a:chOff x="432" y="1440"/>
            <a:chExt cx="2592" cy="528"/>
          </a:xfrm>
        </p:grpSpPr>
        <p:sp>
          <p:nvSpPr>
            <p:cNvPr id="247825" name="Text Box 17"/>
            <p:cNvSpPr txBox="1">
              <a:spLocks noChangeArrowheads="1"/>
            </p:cNvSpPr>
            <p:nvPr/>
          </p:nvSpPr>
          <p:spPr bwMode="auto">
            <a:xfrm>
              <a:off x="1344" y="1440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Definition terminates with semicolon.</a:t>
              </a:r>
            </a:p>
          </p:txBody>
        </p:sp>
        <p:sp>
          <p:nvSpPr>
            <p:cNvPr id="247826" name="Line 18"/>
            <p:cNvSpPr>
              <a:spLocks noChangeShapeType="1"/>
            </p:cNvSpPr>
            <p:nvPr/>
          </p:nvSpPr>
          <p:spPr bwMode="auto">
            <a:xfrm flipH="1">
              <a:off x="432" y="1536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247830" name="Group 22"/>
          <p:cNvGrpSpPr>
            <a:grpSpLocks/>
          </p:cNvGrpSpPr>
          <p:nvPr/>
        </p:nvGrpSpPr>
        <p:grpSpPr bwMode="auto">
          <a:xfrm>
            <a:off x="5795540" y="2042208"/>
            <a:ext cx="4114800" cy="838200"/>
            <a:chOff x="1896" y="324"/>
            <a:chExt cx="2592" cy="528"/>
          </a:xfrm>
        </p:grpSpPr>
        <p:sp>
          <p:nvSpPr>
            <p:cNvPr id="247828" name="Text Box 20"/>
            <p:cNvSpPr txBox="1">
              <a:spLocks noChangeArrowheads="1"/>
            </p:cNvSpPr>
            <p:nvPr/>
          </p:nvSpPr>
          <p:spPr bwMode="auto">
            <a:xfrm>
              <a:off x="2808" y="324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Function prototypes for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public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member functions.</a:t>
              </a:r>
            </a:p>
          </p:txBody>
        </p:sp>
        <p:sp>
          <p:nvSpPr>
            <p:cNvPr id="247829" name="Line 21"/>
            <p:cNvSpPr>
              <a:spLocks noChangeShapeType="1"/>
            </p:cNvSpPr>
            <p:nvPr/>
          </p:nvSpPr>
          <p:spPr bwMode="auto">
            <a:xfrm flipH="1">
              <a:off x="1896" y="420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247833" name="Group 25"/>
          <p:cNvGrpSpPr>
            <a:grpSpLocks/>
          </p:cNvGrpSpPr>
          <p:nvPr/>
        </p:nvGrpSpPr>
        <p:grpSpPr bwMode="auto">
          <a:xfrm>
            <a:off x="4766840" y="3128058"/>
            <a:ext cx="4114800" cy="838200"/>
            <a:chOff x="1248" y="1008"/>
            <a:chExt cx="2592" cy="528"/>
          </a:xfrm>
        </p:grpSpPr>
        <p:sp>
          <p:nvSpPr>
            <p:cNvPr id="247831" name="Text Box 23"/>
            <p:cNvSpPr txBox="1">
              <a:spLocks noChangeArrowheads="1"/>
            </p:cNvSpPr>
            <p:nvPr/>
          </p:nvSpPr>
          <p:spPr bwMode="auto">
            <a:xfrm>
              <a:off x="2160" y="1008"/>
              <a:ext cx="1680" cy="5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private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data members accessible only to member functions.</a:t>
              </a:r>
            </a:p>
          </p:txBody>
        </p:sp>
        <p:sp>
          <p:nvSpPr>
            <p:cNvPr id="247832" name="Line 24"/>
            <p:cNvSpPr>
              <a:spLocks noChangeShapeType="1"/>
            </p:cNvSpPr>
            <p:nvPr/>
          </p:nvSpPr>
          <p:spPr bwMode="auto">
            <a:xfrm flipH="1">
              <a:off x="1248" y="1104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247836" name="Group 28"/>
          <p:cNvGrpSpPr>
            <a:grpSpLocks/>
          </p:cNvGrpSpPr>
          <p:nvPr/>
        </p:nvGrpSpPr>
        <p:grpSpPr bwMode="auto">
          <a:xfrm>
            <a:off x="4309640" y="2459722"/>
            <a:ext cx="4114800" cy="1216025"/>
            <a:chOff x="960" y="1536"/>
            <a:chExt cx="2592" cy="766"/>
          </a:xfrm>
        </p:grpSpPr>
        <p:sp>
          <p:nvSpPr>
            <p:cNvPr id="247834" name="Text Box 26"/>
            <p:cNvSpPr txBox="1">
              <a:spLocks noChangeArrowheads="1"/>
            </p:cNvSpPr>
            <p:nvPr/>
          </p:nvSpPr>
          <p:spPr bwMode="auto">
            <a:xfrm>
              <a:off x="1872" y="1776"/>
              <a:ext cx="1680" cy="5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Constructor has same name as class,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Time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, and no return type.</a:t>
              </a:r>
            </a:p>
          </p:txBody>
        </p:sp>
        <p:sp>
          <p:nvSpPr>
            <p:cNvPr id="247835" name="Line 27"/>
            <p:cNvSpPr>
              <a:spLocks noChangeShapeType="1"/>
            </p:cNvSpPr>
            <p:nvPr/>
          </p:nvSpPr>
          <p:spPr bwMode="auto">
            <a:xfrm flipH="1" flipV="1">
              <a:off x="960" y="1536"/>
              <a:ext cx="91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09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7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Objects of class</a:t>
            </a:r>
          </a:p>
          <a:p>
            <a:pPr lvl="1"/>
            <a:r>
              <a:rPr lang="en-US" altLang="x-none"/>
              <a:t>After class definition</a:t>
            </a:r>
          </a:p>
          <a:p>
            <a:pPr lvl="2"/>
            <a:r>
              <a:rPr lang="en-US" altLang="x-none"/>
              <a:t>Class name new type specifier</a:t>
            </a:r>
          </a:p>
          <a:p>
            <a:pPr lvl="3"/>
            <a:r>
              <a:rPr lang="en-US" altLang="x-none"/>
              <a:t>C++ extensible language</a:t>
            </a:r>
          </a:p>
          <a:p>
            <a:pPr lvl="2"/>
            <a:r>
              <a:rPr lang="en-US" altLang="x-none"/>
              <a:t>Object, array, pointer and reference declarations</a:t>
            </a:r>
          </a:p>
          <a:p>
            <a:pPr lvl="1"/>
            <a:r>
              <a:rPr lang="en-US" altLang="x-none"/>
              <a:t>Example:</a:t>
            </a:r>
          </a:p>
          <a:p>
            <a:endParaRPr lang="en-US" altLang="x-none"/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2438400" y="3813176"/>
            <a:ext cx="76200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257800" algn="l"/>
                <a:tab pos="5715000" algn="l"/>
                <a:tab pos="6172200" algn="l"/>
              </a:tabLs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algn="l">
              <a:spcBef>
                <a:spcPct val="0"/>
              </a:spcBef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257800" algn="l"/>
                <a:tab pos="5715000" algn="l"/>
                <a:tab pos="6172200" algn="l"/>
              </a:tabLs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algn="l">
              <a:spcBef>
                <a:spcPct val="0"/>
              </a:spcBef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257800" algn="l"/>
                <a:tab pos="5715000" algn="l"/>
                <a:tab pos="6172200" algn="l"/>
              </a:tabLs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algn="l">
              <a:spcBef>
                <a:spcPct val="0"/>
              </a:spcBef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257800" algn="l"/>
                <a:tab pos="5715000" algn="l"/>
                <a:tab pos="6172200" algn="l"/>
              </a:tabLs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4pPr>
            <a:lvl5pPr algn="l">
              <a:spcBef>
                <a:spcPct val="0"/>
              </a:spcBef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257800" algn="l"/>
                <a:tab pos="5715000" algn="l"/>
                <a:tab pos="6172200" algn="l"/>
              </a:tabLs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257800" algn="l"/>
                <a:tab pos="5715000" algn="l"/>
                <a:tab pos="6172200" algn="l"/>
              </a:tabLs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257800" algn="l"/>
                <a:tab pos="5715000" algn="l"/>
                <a:tab pos="6172200" algn="l"/>
              </a:tabLs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257800" algn="l"/>
                <a:tab pos="5715000" algn="l"/>
                <a:tab pos="6172200" algn="l"/>
              </a:tabLs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228600" algn="l"/>
                <a:tab pos="457200" algn="l"/>
                <a:tab pos="685800" algn="l"/>
                <a:tab pos="914400" algn="l"/>
                <a:tab pos="1143000" algn="l"/>
                <a:tab pos="1371600" algn="l"/>
                <a:tab pos="1600200" algn="l"/>
                <a:tab pos="1828800" algn="l"/>
                <a:tab pos="2057400" algn="l"/>
                <a:tab pos="2286000" algn="l"/>
                <a:tab pos="2514600" algn="l"/>
                <a:tab pos="2743200" algn="l"/>
                <a:tab pos="2971800" algn="l"/>
                <a:tab pos="3200400" algn="l"/>
                <a:tab pos="3429000" algn="l"/>
                <a:tab pos="3657600" algn="l"/>
                <a:tab pos="3886200" algn="l"/>
                <a:tab pos="4114800" algn="l"/>
                <a:tab pos="4343400" algn="l"/>
                <a:tab pos="4572000" algn="l"/>
                <a:tab pos="4800600" algn="l"/>
                <a:tab pos="5257800" algn="l"/>
                <a:tab pos="5715000" algn="l"/>
                <a:tab pos="6172200" algn="l"/>
              </a:tabLst>
              <a:defRPr sz="24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9pPr>
          </a:lstStyle>
          <a:p>
            <a:pPr eaLnBrk="0" fontAlgn="base" hangingPunct="0">
              <a:spcAft>
                <a:spcPct val="0"/>
              </a:spcAft>
            </a:pPr>
            <a:r>
              <a:rPr lang="en-US" altLang="x-none" sz="1600" b="1">
                <a:solidFill>
                  <a:srgbClr val="000000"/>
                </a:solidFill>
                <a:latin typeface="Courier New" charset="0"/>
              </a:rPr>
              <a:t>Time sunset;                  // object of type Time</a:t>
            </a:r>
            <a:br>
              <a:rPr lang="en-US" altLang="x-none" sz="1600" b="1">
                <a:solidFill>
                  <a:srgbClr val="000000"/>
                </a:solidFill>
                <a:latin typeface="Courier New" charset="0"/>
              </a:rPr>
            </a:br>
            <a:r>
              <a:rPr lang="en-US" altLang="x-none" sz="1600" b="1">
                <a:solidFill>
                  <a:srgbClr val="000000"/>
                </a:solidFill>
                <a:latin typeface="Courier New" charset="0"/>
              </a:rPr>
              <a:t>Time arrayOfTimes[ 5 ];       // array of Time objects</a:t>
            </a:r>
            <a:br>
              <a:rPr lang="en-US" altLang="x-none" sz="1600" b="1">
                <a:solidFill>
                  <a:srgbClr val="000000"/>
                </a:solidFill>
                <a:latin typeface="Courier New" charset="0"/>
              </a:rPr>
            </a:br>
            <a:r>
              <a:rPr lang="en-US" altLang="x-none" sz="1600" b="1">
                <a:solidFill>
                  <a:srgbClr val="000000"/>
                </a:solidFill>
                <a:latin typeface="Courier New" charset="0"/>
              </a:rPr>
              <a:t>Time *pointerToTime;          // pointer to a Time object</a:t>
            </a:r>
            <a:br>
              <a:rPr lang="en-US" altLang="x-none" sz="1600" b="1">
                <a:solidFill>
                  <a:srgbClr val="000000"/>
                </a:solidFill>
                <a:latin typeface="Courier New" charset="0"/>
              </a:rPr>
            </a:br>
            <a:r>
              <a:rPr lang="en-US" altLang="x-none" sz="1600" b="1">
                <a:solidFill>
                  <a:srgbClr val="000000"/>
                </a:solidFill>
                <a:latin typeface="Courier New" charset="0"/>
              </a:rPr>
              <a:t>Time &amp;dinnerTime = sunset;    // reference to a Time object</a:t>
            </a:r>
          </a:p>
          <a:p>
            <a:pPr eaLnBrk="0" fontAlgn="base" hangingPunct="0">
              <a:spcAft>
                <a:spcPct val="0"/>
              </a:spcAft>
            </a:pPr>
            <a:endParaRPr lang="en-US" altLang="x-none" sz="1600" b="1">
              <a:solidFill>
                <a:srgbClr val="000000"/>
              </a:solidFill>
              <a:latin typeface="Courier New" charset="0"/>
            </a:endParaRPr>
          </a:p>
          <a:p>
            <a:pPr eaLnBrk="0" fontAlgn="base" hangingPunct="0">
              <a:spcAft>
                <a:spcPct val="0"/>
              </a:spcAft>
            </a:pPr>
            <a:endParaRPr lang="en-US" altLang="x-none" sz="1600">
              <a:solidFill>
                <a:srgbClr val="000000"/>
              </a:solidFill>
              <a:latin typeface="Courier New" charset="0"/>
            </a:endParaRPr>
          </a:p>
        </p:txBody>
      </p:sp>
      <p:grpSp>
        <p:nvGrpSpPr>
          <p:cNvPr id="180237" name="Group 13"/>
          <p:cNvGrpSpPr>
            <a:grpSpLocks/>
          </p:cNvGrpSpPr>
          <p:nvPr/>
        </p:nvGrpSpPr>
        <p:grpSpPr bwMode="auto">
          <a:xfrm>
            <a:off x="3048000" y="3235326"/>
            <a:ext cx="3810000" cy="595313"/>
            <a:chOff x="960" y="2038"/>
            <a:chExt cx="2400" cy="375"/>
          </a:xfrm>
        </p:grpSpPr>
        <p:sp>
          <p:nvSpPr>
            <p:cNvPr id="180234" name="Text Box 10"/>
            <p:cNvSpPr txBox="1">
              <a:spLocks noChangeArrowheads="1"/>
            </p:cNvSpPr>
            <p:nvPr/>
          </p:nvSpPr>
          <p:spPr bwMode="auto">
            <a:xfrm>
              <a:off x="1872" y="2038"/>
              <a:ext cx="1488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Class name becomes new type specifier.</a:t>
              </a:r>
            </a:p>
          </p:txBody>
        </p:sp>
        <p:sp>
          <p:nvSpPr>
            <p:cNvPr id="180235" name="Line 11"/>
            <p:cNvSpPr>
              <a:spLocks noChangeShapeType="1"/>
            </p:cNvSpPr>
            <p:nvPr/>
          </p:nvSpPr>
          <p:spPr bwMode="auto">
            <a:xfrm flipH="1">
              <a:off x="960" y="2160"/>
              <a:ext cx="912" cy="2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10" name="Rectangle 36"/>
          <p:cNvSpPr>
            <a:spLocks noGrp="1" noChangeArrowheads="1"/>
          </p:cNvSpPr>
          <p:nvPr>
            <p:ph type="title"/>
          </p:nvPr>
        </p:nvSpPr>
        <p:spPr>
          <a:xfrm>
            <a:off x="219919" y="76200"/>
            <a:ext cx="11759878" cy="1066800"/>
          </a:xfrm>
        </p:spPr>
        <p:txBody>
          <a:bodyPr/>
          <a:lstStyle/>
          <a:p>
            <a:r>
              <a:rPr lang="en-US" altLang="x-none" sz="3600" dirty="0"/>
              <a:t>6.5 Implementing a </a:t>
            </a:r>
            <a:r>
              <a:rPr lang="en-US" altLang="x-none" sz="3600" b="1" dirty="0">
                <a:latin typeface="Courier New" charset="0"/>
              </a:rPr>
              <a:t>Time</a:t>
            </a:r>
            <a:r>
              <a:rPr lang="en-US" altLang="x-none" sz="3600" dirty="0"/>
              <a:t> Abstract Data Type with a </a:t>
            </a:r>
            <a:r>
              <a:rPr lang="en-US" altLang="x-none" sz="3600" b="1" dirty="0">
                <a:latin typeface="Courier New" charset="0"/>
              </a:rPr>
              <a:t>class</a:t>
            </a:r>
          </a:p>
        </p:txBody>
      </p:sp>
    </p:spTree>
    <p:extLst>
      <p:ext uri="{BB962C8B-B14F-4D97-AF65-F5344CB8AC3E}">
        <p14:creationId xmlns:p14="http://schemas.microsoft.com/office/powerpoint/2010/main" val="111849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sz="2400"/>
              <a:t>Member functions defined outside class</a:t>
            </a:r>
          </a:p>
          <a:p>
            <a:pPr lvl="1"/>
            <a:r>
              <a:rPr lang="en-US" altLang="x-none" sz="2000"/>
              <a:t>Binary scope resolution operator (</a:t>
            </a:r>
            <a:r>
              <a:rPr lang="en-US" altLang="x-none" sz="2000" b="1">
                <a:latin typeface="Courier New" charset="0"/>
              </a:rPr>
              <a:t>::</a:t>
            </a:r>
            <a:r>
              <a:rPr lang="en-US" altLang="x-none" sz="2000"/>
              <a:t>)</a:t>
            </a:r>
          </a:p>
          <a:p>
            <a:pPr lvl="2"/>
            <a:r>
              <a:rPr lang="en-US" altLang="x-none" sz="1800"/>
              <a:t>“Ties” member name to class name</a:t>
            </a:r>
          </a:p>
          <a:p>
            <a:pPr lvl="2"/>
            <a:r>
              <a:rPr lang="en-US" altLang="x-none" sz="1800"/>
              <a:t>Uniquely identify functions of particular class</a:t>
            </a:r>
          </a:p>
          <a:p>
            <a:pPr lvl="2"/>
            <a:r>
              <a:rPr lang="en-US" altLang="x-none" sz="1800"/>
              <a:t>Different classes can have member functions with same name</a:t>
            </a:r>
          </a:p>
          <a:p>
            <a:pPr lvl="1"/>
            <a:r>
              <a:rPr lang="en-US" altLang="x-none" sz="2000"/>
              <a:t>Format for defining member functions</a:t>
            </a:r>
          </a:p>
          <a:p>
            <a:pPr lvl="2">
              <a:buFontTx/>
              <a:buNone/>
            </a:pPr>
            <a:r>
              <a:rPr lang="en-US" altLang="x-none" sz="1800" b="1" i="1">
                <a:latin typeface="Courier New" charset="0"/>
              </a:rPr>
              <a:t>ReturnType ClassName::MemberFunctionName( ){</a:t>
            </a:r>
          </a:p>
          <a:p>
            <a:pPr lvl="2">
              <a:buFontTx/>
              <a:buNone/>
            </a:pPr>
            <a:r>
              <a:rPr lang="en-US" altLang="x-none" sz="1800" b="1" i="1">
                <a:latin typeface="Courier New" charset="0"/>
              </a:rPr>
              <a:t>	…</a:t>
            </a:r>
          </a:p>
          <a:p>
            <a:pPr lvl="2">
              <a:buFontTx/>
              <a:buNone/>
            </a:pPr>
            <a:r>
              <a:rPr lang="en-US" altLang="x-none" sz="1800" b="1" i="1">
                <a:latin typeface="Courier New" charset="0"/>
              </a:rPr>
              <a:t>}</a:t>
            </a:r>
          </a:p>
          <a:p>
            <a:pPr lvl="1"/>
            <a:r>
              <a:rPr lang="en-US" altLang="x-none" sz="2000"/>
              <a:t>Does not change whether function </a:t>
            </a:r>
            <a:r>
              <a:rPr lang="en-US" altLang="x-none" sz="2000" b="1">
                <a:latin typeface="Courier New" charset="0"/>
              </a:rPr>
              <a:t>public</a:t>
            </a:r>
            <a:r>
              <a:rPr lang="en-US" altLang="x-none" sz="2000"/>
              <a:t> or </a:t>
            </a:r>
            <a:r>
              <a:rPr lang="en-US" altLang="x-none" sz="2000" b="1">
                <a:latin typeface="Courier New" charset="0"/>
              </a:rPr>
              <a:t>private</a:t>
            </a:r>
            <a:endParaRPr lang="en-US" altLang="x-none" sz="2000" i="1"/>
          </a:p>
          <a:p>
            <a:r>
              <a:rPr lang="en-US" altLang="x-none" sz="2400"/>
              <a:t>Member functions defined inside class</a:t>
            </a:r>
          </a:p>
          <a:p>
            <a:pPr lvl="1"/>
            <a:r>
              <a:rPr lang="en-US" altLang="x-none" sz="2000"/>
              <a:t>Do not need scope resolution operator, class name</a:t>
            </a:r>
          </a:p>
          <a:p>
            <a:pPr lvl="1"/>
            <a:r>
              <a:rPr lang="en-US" altLang="x-none" sz="2000"/>
              <a:t>Compiler attempts </a:t>
            </a:r>
            <a:r>
              <a:rPr lang="en-US" altLang="x-none" sz="2000" b="1">
                <a:latin typeface="Courier New" charset="0"/>
              </a:rPr>
              <a:t>inline</a:t>
            </a:r>
          </a:p>
          <a:p>
            <a:pPr lvl="2"/>
            <a:r>
              <a:rPr lang="en-US" altLang="x-none" sz="1800"/>
              <a:t>Outside class, inline explicitly with keyword </a:t>
            </a:r>
            <a:r>
              <a:rPr lang="en-US" altLang="x-none" sz="1800" b="1">
                <a:latin typeface="Courier New" charset="0"/>
              </a:rPr>
              <a:t>inline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title"/>
          </p:nvPr>
        </p:nvSpPr>
        <p:spPr>
          <a:xfrm>
            <a:off x="219919" y="76200"/>
            <a:ext cx="11759878" cy="1066800"/>
          </a:xfrm>
        </p:spPr>
        <p:txBody>
          <a:bodyPr/>
          <a:lstStyle/>
          <a:p>
            <a:r>
              <a:rPr lang="en-US" altLang="x-none" sz="3600" dirty="0"/>
              <a:t>6.5 Implementing a </a:t>
            </a:r>
            <a:r>
              <a:rPr lang="en-US" altLang="x-none" sz="3600" b="1" dirty="0">
                <a:latin typeface="Courier New" charset="0"/>
              </a:rPr>
              <a:t>Time</a:t>
            </a:r>
            <a:r>
              <a:rPr lang="en-US" altLang="x-none" sz="3600" dirty="0"/>
              <a:t> Abstract Data Type with a </a:t>
            </a:r>
            <a:r>
              <a:rPr lang="en-US" altLang="x-none" sz="3600" b="1" dirty="0">
                <a:latin typeface="Courier New" charset="0"/>
              </a:rPr>
              <a:t>class</a:t>
            </a:r>
          </a:p>
        </p:txBody>
      </p:sp>
    </p:spTree>
    <p:extLst>
      <p:ext uri="{BB962C8B-B14F-4D97-AF65-F5344CB8AC3E}">
        <p14:creationId xmlns:p14="http://schemas.microsoft.com/office/powerpoint/2010/main" val="155693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" y="0"/>
            <a:ext cx="6092142" cy="6858000"/>
          </a:xfrm>
        </p:spPr>
        <p:txBody>
          <a:bodyPr/>
          <a:lstStyle/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  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Fig. 6.3: fig06_03.cpp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  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Time class.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  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#include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&lt;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iostream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&gt;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  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using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std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::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6  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using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std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::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endl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7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8  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#include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&lt;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iomanip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&gt;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9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10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using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std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::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setfill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11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using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std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::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setw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12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13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Time abstract data type (ADT) definition               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14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class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Time {                                              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15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                                                       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16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public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:                                                   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17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Time();                   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 // constructor          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18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void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setTime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 err="1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, </a:t>
            </a:r>
            <a:r>
              <a:rPr lang="en-US" altLang="x-none" dirty="0" err="1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, </a:t>
            </a:r>
            <a:r>
              <a:rPr lang="en-US" altLang="x-none" dirty="0" err="1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);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set hour, minute, second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19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void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printUniversal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(); 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print universal-time format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20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void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printStandard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();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print standard-time format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21  </a:t>
            </a:r>
            <a:endParaRPr lang="en-US" altLang="x-none" dirty="0" smtClean="0">
              <a:solidFill>
                <a:srgbClr val="5F5F5F"/>
              </a:solidFill>
              <a:latin typeface="AvantGarde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22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private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:                                                  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23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hour; 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0 - 23 (24-hour clock format)         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24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minute;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0 - 59                                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25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second;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0 - 59                                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26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                                                       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27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};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 // end class Time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                                                     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endParaRPr lang="en-US" altLang="x-none" dirty="0"/>
          </a:p>
        </p:txBody>
      </p:sp>
      <p:grpSp>
        <p:nvGrpSpPr>
          <p:cNvPr id="248839" name="Group 7"/>
          <p:cNvGrpSpPr>
            <a:grpSpLocks/>
          </p:cNvGrpSpPr>
          <p:nvPr/>
        </p:nvGrpSpPr>
        <p:grpSpPr bwMode="auto">
          <a:xfrm>
            <a:off x="1866900" y="2400300"/>
            <a:ext cx="3276600" cy="838200"/>
            <a:chOff x="2208" y="1488"/>
            <a:chExt cx="2064" cy="528"/>
          </a:xfrm>
        </p:grpSpPr>
        <p:sp>
          <p:nvSpPr>
            <p:cNvPr id="248836" name="Text Box 4"/>
            <p:cNvSpPr txBox="1">
              <a:spLocks noChangeArrowheads="1"/>
            </p:cNvSpPr>
            <p:nvPr/>
          </p:nvSpPr>
          <p:spPr bwMode="auto">
            <a:xfrm>
              <a:off x="3120" y="1488"/>
              <a:ext cx="1152" cy="21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Define class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Time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.</a:t>
              </a:r>
            </a:p>
          </p:txBody>
        </p:sp>
        <p:sp>
          <p:nvSpPr>
            <p:cNvPr id="248837" name="Line 5"/>
            <p:cNvSpPr>
              <a:spLocks noChangeShapeType="1"/>
            </p:cNvSpPr>
            <p:nvPr/>
          </p:nvSpPr>
          <p:spPr bwMode="auto">
            <a:xfrm flipH="1">
              <a:off x="2208" y="1584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2142" y="0"/>
            <a:ext cx="609985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182880" rIns="91440" bIns="18288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200" b="1" kern="1200">
                <a:solidFill>
                  <a:schemeClr val="tx1"/>
                </a:solidFill>
                <a:latin typeface="Courier New" charset="0"/>
                <a:ea typeface="Calibri" charset="0"/>
                <a:cs typeface="Calibri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29    </a:t>
            </a:r>
            <a:r>
              <a:rPr lang="en-US" altLang="x-none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Time constructor initializes each data member to zero and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30    </a:t>
            </a:r>
            <a:r>
              <a:rPr lang="en-US" altLang="x-none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ensures all Time objects start in a consistent state    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31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Time::Time()                                               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32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{                                                          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33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hour = minute = second =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0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                                                                                  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35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} </a:t>
            </a:r>
            <a:r>
              <a:rPr lang="en-US" altLang="x-none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end Time constructor                                  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36   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37    </a:t>
            </a:r>
            <a:r>
              <a:rPr lang="en-US" altLang="x-none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set new Time value using universal time, perform validity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38    </a:t>
            </a:r>
            <a:r>
              <a:rPr lang="en-US" altLang="x-none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checks on the data values and set invalid values to zero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39    </a:t>
            </a:r>
            <a:r>
              <a:rPr lang="en-US" altLang="x-none" smtClean="0">
                <a:solidFill>
                  <a:srgbClr val="0000FF"/>
                </a:solidFill>
                <a:ea typeface="Courier New" charset="0"/>
                <a:cs typeface="Courier New" charset="0"/>
              </a:rPr>
              <a:t>void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Time::setTime( </a:t>
            </a:r>
            <a:r>
              <a:rPr lang="en-US" altLang="x-none" smtClean="0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h, </a:t>
            </a:r>
            <a:r>
              <a:rPr lang="en-US" altLang="x-none" smtClean="0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m, </a:t>
            </a:r>
            <a:r>
              <a:rPr lang="en-US" altLang="x-none" smtClean="0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s )                  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40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{                                                          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41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hour = ( h &gt;=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0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&amp;&amp; h &lt;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24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 ? h :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0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                    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42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minute = ( m &gt;=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0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&amp;&amp; m &lt;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60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 ? m :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0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                  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43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second = ( s &gt;=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0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&amp;&amp; s &lt;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60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 ? s :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0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                                                                        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45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} </a:t>
            </a:r>
            <a:r>
              <a:rPr lang="en-US" altLang="x-none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end function setTime                                  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47    </a:t>
            </a:r>
            <a:r>
              <a:rPr lang="en-US" altLang="x-none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print Time in universal format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48    </a:t>
            </a:r>
            <a:r>
              <a:rPr lang="en-US" altLang="x-none" smtClean="0">
                <a:solidFill>
                  <a:srgbClr val="0000FF"/>
                </a:solidFill>
                <a:ea typeface="Courier New" charset="0"/>
                <a:cs typeface="Courier New" charset="0"/>
              </a:rPr>
              <a:t>void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Time::printUniversal()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49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{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50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cout &lt;&lt; setfill(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'0'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 &lt;&lt; setw(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2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 &lt;&lt; hour &lt;&lt;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":"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51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     &lt;&lt; setw(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2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 &lt;&lt; minute &lt;&lt;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":"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52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     &lt;&lt; setw(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2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 &lt;&lt; second;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54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} </a:t>
            </a:r>
            <a:r>
              <a:rPr lang="en-US" altLang="x-none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end function printUniversal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56    </a:t>
            </a:r>
            <a:r>
              <a:rPr lang="en-US" altLang="x-none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print Time in standard format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57    </a:t>
            </a:r>
            <a:r>
              <a:rPr lang="en-US" altLang="x-none" smtClean="0">
                <a:solidFill>
                  <a:srgbClr val="0000FF"/>
                </a:solidFill>
                <a:ea typeface="Courier New" charset="0"/>
                <a:cs typeface="Courier New" charset="0"/>
              </a:rPr>
              <a:t>void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Time::printStandard()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58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{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59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cout &lt;&lt; ( ( hour ==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0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|| hour ==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12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 ?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12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: hour %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12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60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     &lt;&lt;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":"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setfill(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'0'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 &lt;&lt; setw(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2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 &lt;&lt; minute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61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     &lt;&lt;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":"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setw(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2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 &lt;&lt; second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62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     &lt;&lt; ( hour &lt;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12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?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" AM"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: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" PM"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);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64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} </a:t>
            </a:r>
            <a:r>
              <a:rPr lang="en-US" altLang="x-none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end function printStandard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8225742" y="132145"/>
            <a:ext cx="3810000" cy="838200"/>
            <a:chOff x="1872" y="1104"/>
            <a:chExt cx="2400" cy="528"/>
          </a:xfrm>
        </p:grpSpPr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2784" y="1104"/>
              <a:ext cx="1488" cy="5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Constructor initializes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private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data members to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0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.</a:t>
              </a:r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H="1">
              <a:off x="1872" y="1200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8638572" y="1251715"/>
            <a:ext cx="3505200" cy="1568450"/>
            <a:chOff x="2784" y="2304"/>
            <a:chExt cx="2208" cy="988"/>
          </a:xfrm>
        </p:grpSpPr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3696" y="2304"/>
              <a:ext cx="1296" cy="9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public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member function checks parameter values for validity before setting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private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data members.</a:t>
              </a: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H="1">
              <a:off x="2784" y="2400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15" name="Group 1034"/>
          <p:cNvGrpSpPr>
            <a:grpSpLocks/>
          </p:cNvGrpSpPr>
          <p:nvPr/>
        </p:nvGrpSpPr>
        <p:grpSpPr bwMode="auto">
          <a:xfrm>
            <a:off x="8827405" y="3394457"/>
            <a:ext cx="3246438" cy="1905000"/>
            <a:chOff x="2371" y="1008"/>
            <a:chExt cx="2045" cy="1200"/>
          </a:xfrm>
        </p:grpSpPr>
        <p:sp>
          <p:nvSpPr>
            <p:cNvPr id="16" name="Text Box 1031"/>
            <p:cNvSpPr txBox="1">
              <a:spLocks noChangeArrowheads="1"/>
            </p:cNvSpPr>
            <p:nvPr/>
          </p:nvSpPr>
          <p:spPr bwMode="auto">
            <a:xfrm>
              <a:off x="2736" y="1008"/>
              <a:ext cx="1680" cy="6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No arguments (implicitly “know” purpose is to print data members); member function calls more concise.</a:t>
              </a:r>
            </a:p>
          </p:txBody>
        </p:sp>
        <p:sp>
          <p:nvSpPr>
            <p:cNvPr id="17" name="Line 1032"/>
            <p:cNvSpPr>
              <a:spLocks noChangeShapeType="1"/>
            </p:cNvSpPr>
            <p:nvPr/>
          </p:nvSpPr>
          <p:spPr bwMode="auto">
            <a:xfrm flipH="1">
              <a:off x="2371" y="1688"/>
              <a:ext cx="870" cy="5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8" name="Line 1033"/>
            <p:cNvSpPr>
              <a:spLocks noChangeShapeType="1"/>
            </p:cNvSpPr>
            <p:nvPr/>
          </p:nvSpPr>
          <p:spPr bwMode="auto">
            <a:xfrm flipH="1">
              <a:off x="2439" y="1104"/>
              <a:ext cx="297" cy="16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17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8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1"/>
            <a:ext cx="7010400" cy="6858001"/>
          </a:xfrm>
        </p:spPr>
        <p:txBody>
          <a:bodyPr/>
          <a:lstStyle/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66    </a:t>
            </a:r>
            <a:r>
              <a:rPr lang="en-US" altLang="x-none" dirty="0" err="1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main()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67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{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68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Time t;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instantiate object t of class Time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70   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output Time object t's initial values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71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"The initial universal time is "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72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t.printUniversal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();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00:00:00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73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74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"\</a:t>
            </a:r>
            <a:r>
              <a:rPr lang="en-US" altLang="x-none" dirty="0" err="1">
                <a:solidFill>
                  <a:srgbClr val="0099FF"/>
                </a:solidFill>
                <a:ea typeface="Courier New" charset="0"/>
                <a:cs typeface="Courier New" charset="0"/>
              </a:rPr>
              <a:t>nThe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 initial standard time is "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75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t.printStandard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();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12:00:00 AM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76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77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t.setTime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13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,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27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,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6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);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 // change time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78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79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   // output Time object t's new values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80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"\n\</a:t>
            </a:r>
            <a:r>
              <a:rPr lang="en-US" altLang="x-none" dirty="0" err="1">
                <a:solidFill>
                  <a:srgbClr val="0099FF"/>
                </a:solidFill>
                <a:ea typeface="Courier New" charset="0"/>
                <a:cs typeface="Courier New" charset="0"/>
              </a:rPr>
              <a:t>nUniversal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 time after </a:t>
            </a:r>
            <a:r>
              <a:rPr lang="en-US" altLang="x-none" dirty="0" err="1">
                <a:solidFill>
                  <a:srgbClr val="0099FF"/>
                </a:solidFill>
                <a:ea typeface="Courier New" charset="0"/>
                <a:cs typeface="Courier New" charset="0"/>
              </a:rPr>
              <a:t>setTime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 is "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81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t.printUniversal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();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13:27:06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82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83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"\</a:t>
            </a:r>
            <a:r>
              <a:rPr lang="en-US" altLang="x-none" dirty="0" err="1">
                <a:solidFill>
                  <a:srgbClr val="0099FF"/>
                </a:solidFill>
                <a:ea typeface="Courier New" charset="0"/>
                <a:cs typeface="Courier New" charset="0"/>
              </a:rPr>
              <a:t>nStandard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 time after </a:t>
            </a:r>
            <a:r>
              <a:rPr lang="en-US" altLang="x-none" dirty="0" err="1">
                <a:solidFill>
                  <a:srgbClr val="0099FF"/>
                </a:solidFill>
                <a:ea typeface="Courier New" charset="0"/>
                <a:cs typeface="Courier New" charset="0"/>
              </a:rPr>
              <a:t>setTime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 is "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84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t.printStandard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();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1:27:06 PM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85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86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t.setTime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99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,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99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,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99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);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attempt invalid settings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87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88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   // output t's values after specifying invalid values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89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"\n\</a:t>
            </a:r>
            <a:r>
              <a:rPr lang="en-US" altLang="x-none" dirty="0" err="1">
                <a:solidFill>
                  <a:srgbClr val="0099FF"/>
                </a:solidFill>
                <a:ea typeface="Courier New" charset="0"/>
                <a:cs typeface="Courier New" charset="0"/>
              </a:rPr>
              <a:t>nAfter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 attempting invalid settings:"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90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     &lt;&lt;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"\</a:t>
            </a:r>
            <a:r>
              <a:rPr lang="en-US" altLang="x-none" dirty="0" err="1">
                <a:solidFill>
                  <a:srgbClr val="0099FF"/>
                </a:solidFill>
                <a:ea typeface="Courier New" charset="0"/>
                <a:cs typeface="Courier New" charset="0"/>
              </a:rPr>
              <a:t>nUniversal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 time: "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91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t.printUniversal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();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00:00:00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93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"\</a:t>
            </a:r>
            <a:r>
              <a:rPr lang="en-US" altLang="x-none" dirty="0" err="1">
                <a:solidFill>
                  <a:srgbClr val="0099FF"/>
                </a:solidFill>
                <a:ea typeface="Courier New" charset="0"/>
                <a:cs typeface="Courier New" charset="0"/>
              </a:rPr>
              <a:t>nStandard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 time: "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94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t.printStandard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();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12:00:00 AM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95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endl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97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return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0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;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99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}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end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main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endParaRPr lang="en-US" altLang="x-none" dirty="0"/>
          </a:p>
        </p:txBody>
      </p:sp>
      <p:grpSp>
        <p:nvGrpSpPr>
          <p:cNvPr id="251911" name="Group 7"/>
          <p:cNvGrpSpPr>
            <a:grpSpLocks/>
          </p:cNvGrpSpPr>
          <p:nvPr/>
        </p:nvGrpSpPr>
        <p:grpSpPr bwMode="auto">
          <a:xfrm>
            <a:off x="2286000" y="1417638"/>
            <a:ext cx="4457700" cy="742950"/>
            <a:chOff x="1536" y="454"/>
            <a:chExt cx="2808" cy="468"/>
          </a:xfrm>
        </p:grpSpPr>
        <p:sp>
          <p:nvSpPr>
            <p:cNvPr id="251908" name="Text Box 4"/>
            <p:cNvSpPr txBox="1">
              <a:spLocks noChangeArrowheads="1"/>
            </p:cNvSpPr>
            <p:nvPr/>
          </p:nvSpPr>
          <p:spPr bwMode="auto">
            <a:xfrm>
              <a:off x="2664" y="550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Invoke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public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member functions to print time.</a:t>
              </a:r>
            </a:p>
          </p:txBody>
        </p:sp>
        <p:sp>
          <p:nvSpPr>
            <p:cNvPr id="251909" name="Line 5"/>
            <p:cNvSpPr>
              <a:spLocks noChangeShapeType="1"/>
            </p:cNvSpPr>
            <p:nvPr/>
          </p:nvSpPr>
          <p:spPr bwMode="auto">
            <a:xfrm flipH="1" flipV="1">
              <a:off x="1584" y="454"/>
              <a:ext cx="10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51910" name="Line 6"/>
            <p:cNvSpPr>
              <a:spLocks noChangeShapeType="1"/>
            </p:cNvSpPr>
            <p:nvPr/>
          </p:nvSpPr>
          <p:spPr bwMode="auto">
            <a:xfrm flipH="1">
              <a:off x="1536" y="646"/>
              <a:ext cx="1128" cy="2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251914" name="Group 10"/>
          <p:cNvGrpSpPr>
            <a:grpSpLocks/>
          </p:cNvGrpSpPr>
          <p:nvPr/>
        </p:nvGrpSpPr>
        <p:grpSpPr bwMode="auto">
          <a:xfrm>
            <a:off x="2771836" y="2429197"/>
            <a:ext cx="4114800" cy="742950"/>
            <a:chOff x="1440" y="1200"/>
            <a:chExt cx="2592" cy="468"/>
          </a:xfrm>
        </p:grpSpPr>
        <p:sp>
          <p:nvSpPr>
            <p:cNvPr id="251912" name="Text Box 8"/>
            <p:cNvSpPr txBox="1">
              <a:spLocks noChangeArrowheads="1"/>
            </p:cNvSpPr>
            <p:nvPr/>
          </p:nvSpPr>
          <p:spPr bwMode="auto">
            <a:xfrm>
              <a:off x="2352" y="1296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Set data members using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public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member function.</a:t>
              </a:r>
            </a:p>
          </p:txBody>
        </p:sp>
        <p:sp>
          <p:nvSpPr>
            <p:cNvPr id="251913" name="Line 9"/>
            <p:cNvSpPr>
              <a:spLocks noChangeShapeType="1"/>
            </p:cNvSpPr>
            <p:nvPr/>
          </p:nvSpPr>
          <p:spPr bwMode="auto">
            <a:xfrm flipH="1" flipV="1">
              <a:off x="1440" y="1200"/>
              <a:ext cx="91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251917" name="Group 13"/>
          <p:cNvGrpSpPr>
            <a:grpSpLocks/>
          </p:cNvGrpSpPr>
          <p:nvPr/>
        </p:nvGrpSpPr>
        <p:grpSpPr bwMode="auto">
          <a:xfrm>
            <a:off x="2419471" y="3444673"/>
            <a:ext cx="4114800" cy="838200"/>
            <a:chOff x="1440" y="1776"/>
            <a:chExt cx="2592" cy="528"/>
          </a:xfrm>
        </p:grpSpPr>
        <p:sp>
          <p:nvSpPr>
            <p:cNvPr id="251915" name="Text Box 11"/>
            <p:cNvSpPr txBox="1">
              <a:spLocks noChangeArrowheads="1"/>
            </p:cNvSpPr>
            <p:nvPr/>
          </p:nvSpPr>
          <p:spPr bwMode="auto">
            <a:xfrm>
              <a:off x="2352" y="1776"/>
              <a:ext cx="1680" cy="5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Attempt to set data members to invalid values using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public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member function.</a:t>
              </a:r>
            </a:p>
          </p:txBody>
        </p:sp>
        <p:sp>
          <p:nvSpPr>
            <p:cNvPr id="251916" name="Line 12"/>
            <p:cNvSpPr>
              <a:spLocks noChangeShapeType="1"/>
            </p:cNvSpPr>
            <p:nvPr/>
          </p:nvSpPr>
          <p:spPr bwMode="auto">
            <a:xfrm flipH="1">
              <a:off x="1440" y="1872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15" name="Group 1030"/>
          <p:cNvGrpSpPr>
            <a:grpSpLocks/>
          </p:cNvGrpSpPr>
          <p:nvPr/>
        </p:nvGrpSpPr>
        <p:grpSpPr bwMode="auto">
          <a:xfrm>
            <a:off x="1342342" y="90014"/>
            <a:ext cx="4140200" cy="590550"/>
            <a:chOff x="656" y="2448"/>
            <a:chExt cx="2608" cy="372"/>
          </a:xfrm>
        </p:grpSpPr>
        <p:sp>
          <p:nvSpPr>
            <p:cNvPr id="16" name="Text Box 1028"/>
            <p:cNvSpPr txBox="1">
              <a:spLocks noChangeArrowheads="1"/>
            </p:cNvSpPr>
            <p:nvPr/>
          </p:nvSpPr>
          <p:spPr bwMode="auto">
            <a:xfrm>
              <a:off x="1584" y="2448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Declare variable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t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to be object of class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Time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.</a:t>
              </a:r>
            </a:p>
          </p:txBody>
        </p:sp>
        <p:sp>
          <p:nvSpPr>
            <p:cNvPr id="17" name="Line 1029"/>
            <p:cNvSpPr>
              <a:spLocks noChangeShapeType="1"/>
            </p:cNvSpPr>
            <p:nvPr/>
          </p:nvSpPr>
          <p:spPr bwMode="auto">
            <a:xfrm flipH="1">
              <a:off x="656" y="2544"/>
              <a:ext cx="928" cy="2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137722" y="2057400"/>
            <a:ext cx="4911524" cy="2209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182880" bIns="182880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x-none" sz="12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The initial universal time is 00:00:00</a:t>
            </a:r>
            <a:endParaRPr lang="en-US" altLang="x-none" sz="1200" b="1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x-none" sz="12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The initial standard time is 12:00:00 AM</a:t>
            </a:r>
            <a:endParaRPr lang="en-US" altLang="x-none" sz="1200" b="1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x-none" sz="1200" b="1">
                <a:solidFill>
                  <a:srgbClr val="000000"/>
                </a:solidFill>
                <a:ea typeface="Times New Roman" charset="0"/>
                <a:cs typeface="Times New Roman" charset="0"/>
              </a:rPr>
              <a:t> </a:t>
            </a:r>
            <a:endParaRPr lang="en-US" altLang="x-none" sz="1200" b="1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x-none" sz="12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Universal time after setTime is 13:27:06</a:t>
            </a:r>
            <a:endParaRPr lang="en-US" altLang="x-none" sz="1200" b="1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x-none" sz="12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Standard time after setTime is 1:27:06 PM</a:t>
            </a:r>
            <a:endParaRPr lang="en-US" altLang="x-none" sz="1200" b="1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x-none" sz="1200" b="1">
                <a:solidFill>
                  <a:srgbClr val="000000"/>
                </a:solidFill>
                <a:ea typeface="Times New Roman" charset="0"/>
                <a:cs typeface="Times New Roman" charset="0"/>
              </a:rPr>
              <a:t> </a:t>
            </a:r>
            <a:endParaRPr lang="en-US" altLang="x-none" sz="1200" b="1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x-none" sz="12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After attempting invalid settings:</a:t>
            </a:r>
            <a:endParaRPr lang="en-US" altLang="x-none" sz="1200" b="1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x-none" sz="12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Universal time: 00:00:00</a:t>
            </a:r>
            <a:endParaRPr lang="en-US" altLang="x-none" sz="1200" b="1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x-none" sz="1200" b="1">
                <a:solidFill>
                  <a:srgbClr val="000000"/>
                </a:solidFill>
                <a:latin typeface="Courier New" charset="0"/>
                <a:ea typeface="Times New Roman" charset="0"/>
                <a:cs typeface="Times New Roman" charset="0"/>
              </a:rPr>
              <a:t>Standard time: 12:00:00 AM</a:t>
            </a:r>
            <a:r>
              <a:rPr lang="en-US" altLang="x-none" sz="12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  <p:grpSp>
        <p:nvGrpSpPr>
          <p:cNvPr id="19" name="Group 7"/>
          <p:cNvGrpSpPr>
            <a:grpSpLocks/>
          </p:cNvGrpSpPr>
          <p:nvPr/>
        </p:nvGrpSpPr>
        <p:grpSpPr bwMode="auto">
          <a:xfrm>
            <a:off x="9201271" y="3885939"/>
            <a:ext cx="2847975" cy="1379538"/>
            <a:chOff x="2478" y="1266"/>
            <a:chExt cx="1794" cy="869"/>
          </a:xfrm>
        </p:grpSpPr>
        <p:sp>
          <p:nvSpPr>
            <p:cNvPr id="20" name="Text Box 5"/>
            <p:cNvSpPr txBox="1">
              <a:spLocks noChangeArrowheads="1"/>
            </p:cNvSpPr>
            <p:nvPr/>
          </p:nvSpPr>
          <p:spPr bwMode="auto">
            <a:xfrm>
              <a:off x="2592" y="1763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Data members set to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0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after attempting invalid settings.</a:t>
              </a:r>
            </a:p>
          </p:txBody>
        </p:sp>
        <p:sp>
          <p:nvSpPr>
            <p:cNvPr id="21" name="Line 6"/>
            <p:cNvSpPr>
              <a:spLocks noChangeShapeType="1"/>
            </p:cNvSpPr>
            <p:nvPr/>
          </p:nvSpPr>
          <p:spPr bwMode="auto">
            <a:xfrm flipH="1" flipV="1">
              <a:off x="2478" y="1266"/>
              <a:ext cx="114" cy="5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36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Destructors</a:t>
            </a:r>
          </a:p>
          <a:p>
            <a:pPr lvl="1"/>
            <a:r>
              <a:rPr lang="en-US" altLang="x-none"/>
              <a:t>Same name as class </a:t>
            </a:r>
          </a:p>
          <a:p>
            <a:pPr lvl="2"/>
            <a:r>
              <a:rPr lang="en-US" altLang="x-none"/>
              <a:t>Preceded with tilde (</a:t>
            </a:r>
            <a:r>
              <a:rPr lang="en-US" altLang="x-none" b="1">
                <a:latin typeface="Courier New" charset="0"/>
              </a:rPr>
              <a:t>~</a:t>
            </a:r>
            <a:r>
              <a:rPr lang="en-US" altLang="x-none"/>
              <a:t>)</a:t>
            </a:r>
          </a:p>
          <a:p>
            <a:pPr lvl="1"/>
            <a:r>
              <a:rPr lang="en-US" altLang="x-none"/>
              <a:t>No arguments </a:t>
            </a:r>
          </a:p>
          <a:p>
            <a:pPr lvl="1"/>
            <a:r>
              <a:rPr lang="en-US" altLang="x-none"/>
              <a:t>Cannot be overloaded</a:t>
            </a:r>
          </a:p>
          <a:p>
            <a:pPr lvl="1"/>
            <a:r>
              <a:rPr lang="en-US" altLang="x-none"/>
              <a:t>Performs “termination housekeeping” 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title"/>
          </p:nvPr>
        </p:nvSpPr>
        <p:spPr>
          <a:xfrm>
            <a:off x="219919" y="76200"/>
            <a:ext cx="11759878" cy="1066800"/>
          </a:xfrm>
        </p:spPr>
        <p:txBody>
          <a:bodyPr/>
          <a:lstStyle/>
          <a:p>
            <a:r>
              <a:rPr lang="en-US" altLang="x-none" sz="3600" dirty="0"/>
              <a:t>6.5 Implementing a </a:t>
            </a:r>
            <a:r>
              <a:rPr lang="en-US" altLang="x-none" sz="3600" b="1" dirty="0">
                <a:latin typeface="Courier New" charset="0"/>
              </a:rPr>
              <a:t>Time</a:t>
            </a:r>
            <a:r>
              <a:rPr lang="en-US" altLang="x-none" sz="3600" dirty="0"/>
              <a:t> Abstract Data Type with a </a:t>
            </a:r>
            <a:r>
              <a:rPr lang="en-US" altLang="x-none" sz="3600" b="1" dirty="0">
                <a:latin typeface="Courier New" charset="0"/>
              </a:rPr>
              <a:t>class</a:t>
            </a:r>
          </a:p>
        </p:txBody>
      </p:sp>
    </p:spTree>
    <p:extLst>
      <p:ext uri="{BB962C8B-B14F-4D97-AF65-F5344CB8AC3E}">
        <p14:creationId xmlns:p14="http://schemas.microsoft.com/office/powerpoint/2010/main" val="85142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Advantages of using classes</a:t>
            </a:r>
          </a:p>
          <a:p>
            <a:pPr lvl="1"/>
            <a:r>
              <a:rPr lang="en-US" altLang="x-none"/>
              <a:t>Simplify programming</a:t>
            </a:r>
          </a:p>
          <a:p>
            <a:pPr lvl="1"/>
            <a:r>
              <a:rPr lang="en-US" altLang="x-none"/>
              <a:t>Interfaces</a:t>
            </a:r>
          </a:p>
          <a:p>
            <a:pPr lvl="2"/>
            <a:r>
              <a:rPr lang="en-US" altLang="x-none"/>
              <a:t>Hide implementation</a:t>
            </a:r>
          </a:p>
          <a:p>
            <a:pPr lvl="1"/>
            <a:r>
              <a:rPr lang="en-US" altLang="x-none"/>
              <a:t>Software reuse</a:t>
            </a:r>
          </a:p>
          <a:p>
            <a:pPr lvl="2"/>
            <a:r>
              <a:rPr lang="en-US" altLang="x-none"/>
              <a:t>Composition (aggregation)</a:t>
            </a:r>
          </a:p>
          <a:p>
            <a:pPr lvl="3"/>
            <a:r>
              <a:rPr lang="en-US" altLang="x-none"/>
              <a:t>Class objects included as members of other classes</a:t>
            </a:r>
          </a:p>
          <a:p>
            <a:pPr lvl="2"/>
            <a:r>
              <a:rPr lang="en-US" altLang="x-none"/>
              <a:t>Inheritance</a:t>
            </a:r>
          </a:p>
          <a:p>
            <a:pPr lvl="3"/>
            <a:r>
              <a:rPr lang="en-US" altLang="x-none"/>
              <a:t>New classes derived from old</a:t>
            </a:r>
          </a:p>
          <a:p>
            <a:endParaRPr lang="en-US" altLang="x-none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title"/>
          </p:nvPr>
        </p:nvSpPr>
        <p:spPr>
          <a:xfrm>
            <a:off x="219919" y="76200"/>
            <a:ext cx="11759878" cy="1066800"/>
          </a:xfrm>
        </p:spPr>
        <p:txBody>
          <a:bodyPr/>
          <a:lstStyle/>
          <a:p>
            <a:r>
              <a:rPr lang="en-US" altLang="x-none" sz="3600" dirty="0"/>
              <a:t>6.5 Implementing a </a:t>
            </a:r>
            <a:r>
              <a:rPr lang="en-US" altLang="x-none" sz="3600" b="1" dirty="0">
                <a:latin typeface="Courier New" charset="0"/>
              </a:rPr>
              <a:t>Time</a:t>
            </a:r>
            <a:r>
              <a:rPr lang="en-US" altLang="x-none" sz="3600" dirty="0"/>
              <a:t> Abstract Data Type with a </a:t>
            </a:r>
            <a:r>
              <a:rPr lang="en-US" altLang="x-none" sz="3600" b="1" dirty="0">
                <a:latin typeface="Courier New" charset="0"/>
              </a:rPr>
              <a:t>class</a:t>
            </a:r>
          </a:p>
        </p:txBody>
      </p:sp>
    </p:spTree>
    <p:extLst>
      <p:ext uri="{BB962C8B-B14F-4D97-AF65-F5344CB8AC3E}">
        <p14:creationId xmlns:p14="http://schemas.microsoft.com/office/powerpoint/2010/main" val="126302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77791" y="76200"/>
            <a:ext cx="11702005" cy="1066800"/>
          </a:xfrm>
        </p:spPr>
        <p:txBody>
          <a:bodyPr/>
          <a:lstStyle/>
          <a:p>
            <a:r>
              <a:rPr lang="en-US" altLang="x-none"/>
              <a:t>6.6 Class Scope and Accessing Class Members 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Class scope </a:t>
            </a:r>
          </a:p>
          <a:p>
            <a:pPr lvl="1"/>
            <a:r>
              <a:rPr lang="en-US" altLang="x-none"/>
              <a:t>Data members, member functions</a:t>
            </a:r>
          </a:p>
          <a:p>
            <a:pPr lvl="1"/>
            <a:r>
              <a:rPr lang="en-US" altLang="x-none"/>
              <a:t>Within class scope</a:t>
            </a:r>
          </a:p>
          <a:p>
            <a:pPr lvl="2"/>
            <a:r>
              <a:rPr lang="en-US" altLang="x-none"/>
              <a:t>Class members </a:t>
            </a:r>
          </a:p>
          <a:p>
            <a:pPr lvl="3"/>
            <a:r>
              <a:rPr lang="en-US" altLang="x-none"/>
              <a:t>Immediately accessible by all member functions</a:t>
            </a:r>
          </a:p>
          <a:p>
            <a:pPr lvl="3"/>
            <a:r>
              <a:rPr lang="en-US" altLang="x-none"/>
              <a:t>Referenced by name</a:t>
            </a:r>
          </a:p>
          <a:p>
            <a:pPr lvl="1"/>
            <a:r>
              <a:rPr lang="en-US" altLang="x-none"/>
              <a:t>Outside class scope</a:t>
            </a:r>
          </a:p>
          <a:p>
            <a:pPr lvl="2"/>
            <a:r>
              <a:rPr lang="en-US" altLang="x-none"/>
              <a:t>Referenced through handles</a:t>
            </a:r>
          </a:p>
          <a:p>
            <a:pPr lvl="3"/>
            <a:r>
              <a:rPr lang="en-US" altLang="x-none"/>
              <a:t>Object name, reference to object, pointer to object</a:t>
            </a:r>
          </a:p>
          <a:p>
            <a:r>
              <a:rPr lang="en-US" altLang="x-none"/>
              <a:t>File scope </a:t>
            </a:r>
          </a:p>
          <a:p>
            <a:pPr lvl="1"/>
            <a:r>
              <a:rPr lang="en-US" altLang="x-none"/>
              <a:t> Nonmember functions</a:t>
            </a:r>
          </a:p>
        </p:txBody>
      </p:sp>
    </p:spTree>
    <p:extLst>
      <p:ext uri="{BB962C8B-B14F-4D97-AF65-F5344CB8AC3E}">
        <p14:creationId xmlns:p14="http://schemas.microsoft.com/office/powerpoint/2010/main" val="191672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12516" y="76200"/>
            <a:ext cx="11343190" cy="1066800"/>
          </a:xfrm>
        </p:spPr>
        <p:txBody>
          <a:bodyPr/>
          <a:lstStyle/>
          <a:p>
            <a:r>
              <a:rPr lang="en-US" altLang="x-none"/>
              <a:t>6.6 Class Scope and Accessing Class Members 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Function scope</a:t>
            </a:r>
          </a:p>
          <a:p>
            <a:pPr lvl="1"/>
            <a:r>
              <a:rPr lang="en-US" altLang="x-none"/>
              <a:t>Variables declared in member function</a:t>
            </a:r>
          </a:p>
          <a:p>
            <a:pPr lvl="1"/>
            <a:r>
              <a:rPr lang="en-US" altLang="x-none"/>
              <a:t>Only known to function</a:t>
            </a:r>
          </a:p>
          <a:p>
            <a:pPr lvl="1"/>
            <a:r>
              <a:rPr lang="en-US" altLang="x-none"/>
              <a:t>Variables with same name as class-scope variables</a:t>
            </a:r>
          </a:p>
          <a:p>
            <a:pPr lvl="2"/>
            <a:r>
              <a:rPr lang="en-US" altLang="x-none"/>
              <a:t>Class-scope variable “hidden”</a:t>
            </a:r>
          </a:p>
          <a:p>
            <a:pPr lvl="3"/>
            <a:r>
              <a:rPr lang="en-US" altLang="x-none"/>
              <a:t>Access with scope resolution operator (</a:t>
            </a:r>
            <a:r>
              <a:rPr lang="en-US" altLang="x-none" b="1">
                <a:latin typeface="Courier New" charset="0"/>
              </a:rPr>
              <a:t>::</a:t>
            </a:r>
            <a:r>
              <a:rPr lang="en-US" altLang="x-none"/>
              <a:t>)</a:t>
            </a:r>
          </a:p>
          <a:p>
            <a:pPr lvl="4">
              <a:buFontTx/>
              <a:buNone/>
            </a:pPr>
            <a:r>
              <a:rPr lang="en-US" altLang="x-none" b="1" i="1">
                <a:latin typeface="Courier New" charset="0"/>
              </a:rPr>
              <a:t>ClassName::classVariableName</a:t>
            </a:r>
          </a:p>
          <a:p>
            <a:pPr lvl="1"/>
            <a:r>
              <a:rPr lang="en-US" altLang="x-none"/>
              <a:t>Variables only known to function they are defined in</a:t>
            </a:r>
          </a:p>
          <a:p>
            <a:pPr lvl="1"/>
            <a:r>
              <a:rPr lang="en-US" altLang="x-none"/>
              <a:t>Variables are destroyed after function completion</a:t>
            </a:r>
          </a:p>
        </p:txBody>
      </p:sp>
    </p:spTree>
    <p:extLst>
      <p:ext uri="{BB962C8B-B14F-4D97-AF65-F5344CB8AC3E}">
        <p14:creationId xmlns:p14="http://schemas.microsoft.com/office/powerpoint/2010/main" val="212141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ChangeArrowheads="1"/>
          </p:cNvSpPr>
          <p:nvPr/>
        </p:nvSpPr>
        <p:spPr bwMode="auto">
          <a:xfrm>
            <a:off x="684810" y="1284514"/>
            <a:ext cx="7525936" cy="208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x-none" noProof="1">
                <a:latin typeface="Calibri" charset="0"/>
                <a:ea typeface="Calibri" charset="0"/>
                <a:cs typeface="Calibri" charset="0"/>
              </a:rPr>
              <a:t>6.1  	Introduction</a:t>
            </a:r>
            <a:br>
              <a:rPr lang="en-US" altLang="x-none" noProof="1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 noProof="1">
                <a:latin typeface="Calibri" charset="0"/>
                <a:ea typeface="Calibri" charset="0"/>
                <a:cs typeface="Calibri" charset="0"/>
              </a:rPr>
              <a:t>6.2  	Structure Definitions</a:t>
            </a:r>
            <a:br>
              <a:rPr lang="en-US" altLang="x-none" noProof="1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 noProof="1">
                <a:latin typeface="Calibri" charset="0"/>
                <a:ea typeface="Calibri" charset="0"/>
                <a:cs typeface="Calibri" charset="0"/>
              </a:rPr>
              <a:t>6.3  	Accessing Structure Members</a:t>
            </a:r>
            <a:br>
              <a:rPr lang="en-US" altLang="x-none" noProof="1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 noProof="1">
                <a:latin typeface="Calibri" charset="0"/>
                <a:ea typeface="Calibri" charset="0"/>
                <a:cs typeface="Calibri" charset="0"/>
              </a:rPr>
              <a:t>6.4  	Implementing a User-Defined Type Time with a struct</a:t>
            </a:r>
            <a:br>
              <a:rPr lang="en-US" altLang="x-none" noProof="1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 noProof="1">
                <a:latin typeface="Calibri" charset="0"/>
                <a:ea typeface="Calibri" charset="0"/>
                <a:cs typeface="Calibri" charset="0"/>
              </a:rPr>
              <a:t>6.5  	Implementing a Time Abstract Data Type with a class</a:t>
            </a:r>
            <a:br>
              <a:rPr lang="en-US" altLang="x-none" noProof="1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 noProof="1">
                <a:latin typeface="Calibri" charset="0"/>
                <a:ea typeface="Calibri" charset="0"/>
                <a:cs typeface="Calibri" charset="0"/>
              </a:rPr>
              <a:t>6.6  	Class Scope and Accessing Class Members</a:t>
            </a:r>
            <a:br>
              <a:rPr lang="en-US" altLang="x-none" noProof="1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 noProof="1">
                <a:latin typeface="Calibri" charset="0"/>
                <a:ea typeface="Calibri" charset="0"/>
                <a:cs typeface="Calibri" charset="0"/>
              </a:rPr>
              <a:t>6.7  	Separating Interface from Implementation</a:t>
            </a:r>
            <a:br>
              <a:rPr lang="en-US" altLang="x-none" noProof="1">
                <a:latin typeface="Calibri" charset="0"/>
                <a:ea typeface="Calibri" charset="0"/>
                <a:cs typeface="Calibri" charset="0"/>
              </a:rPr>
            </a:br>
            <a:r>
              <a:rPr lang="en-US" altLang="x-none" noProof="1">
                <a:latin typeface="Calibri" charset="0"/>
                <a:ea typeface="Calibri" charset="0"/>
                <a:cs typeface="Calibri" charset="0"/>
              </a:rPr>
              <a:t>6.8  	Controlling Access to </a:t>
            </a:r>
            <a:r>
              <a:rPr lang="en-US" altLang="x-none" noProof="1" smtClean="0">
                <a:latin typeface="Calibri" charset="0"/>
                <a:ea typeface="Calibri" charset="0"/>
                <a:cs typeface="Calibri" charset="0"/>
              </a:rPr>
              <a:t>Members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74032" y="307910"/>
            <a:ext cx="72040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Topics To Be Covered In Chapter </a:t>
            </a:r>
            <a:r>
              <a:rPr lang="en-US" sz="40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8417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5195" y="76200"/>
            <a:ext cx="11771453" cy="1066800"/>
          </a:xfrm>
        </p:spPr>
        <p:txBody>
          <a:bodyPr/>
          <a:lstStyle/>
          <a:p>
            <a:r>
              <a:rPr lang="en-US" altLang="x-none"/>
              <a:t>6.6 Class Scope and Accessing Class Members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Operators to access class members</a:t>
            </a:r>
          </a:p>
          <a:p>
            <a:pPr lvl="1"/>
            <a:r>
              <a:rPr lang="en-US" altLang="x-none"/>
              <a:t>Identical to those for </a:t>
            </a:r>
            <a:r>
              <a:rPr lang="en-US" altLang="x-none" b="1">
                <a:latin typeface="Courier New" charset="0"/>
              </a:rPr>
              <a:t>struct</a:t>
            </a:r>
            <a:r>
              <a:rPr lang="en-US" altLang="x-none"/>
              <a:t>s</a:t>
            </a:r>
          </a:p>
          <a:p>
            <a:pPr lvl="1"/>
            <a:r>
              <a:rPr lang="en-US" altLang="x-none"/>
              <a:t>Dot member selection operator (</a:t>
            </a:r>
            <a:r>
              <a:rPr lang="en-US" altLang="x-none" b="1">
                <a:latin typeface="Courier New" charset="0"/>
              </a:rPr>
              <a:t>.</a:t>
            </a:r>
            <a:r>
              <a:rPr lang="en-US" altLang="x-none"/>
              <a:t>)</a:t>
            </a:r>
          </a:p>
          <a:p>
            <a:pPr lvl="2"/>
            <a:r>
              <a:rPr lang="en-US" altLang="x-none"/>
              <a:t>Object</a:t>
            </a:r>
          </a:p>
          <a:p>
            <a:pPr lvl="2"/>
            <a:r>
              <a:rPr lang="en-US" altLang="x-none"/>
              <a:t>Reference to object</a:t>
            </a:r>
          </a:p>
          <a:p>
            <a:pPr lvl="1"/>
            <a:r>
              <a:rPr lang="en-US" altLang="x-none"/>
              <a:t>Arrow member selection operator (</a:t>
            </a:r>
            <a:r>
              <a:rPr lang="en-US" altLang="x-none" b="1">
                <a:latin typeface="Courier New" charset="0"/>
              </a:rPr>
              <a:t>-&gt;</a:t>
            </a:r>
            <a:r>
              <a:rPr lang="en-US" altLang="x-none"/>
              <a:t>) </a:t>
            </a:r>
          </a:p>
          <a:p>
            <a:pPr lvl="2"/>
            <a:r>
              <a:rPr lang="en-US" altLang="x-none"/>
              <a:t>Pointers</a:t>
            </a:r>
          </a:p>
          <a:p>
            <a:pPr>
              <a:buFontTx/>
              <a:buNone/>
            </a:pPr>
            <a:endParaRPr lang="en-US" altLang="x-none"/>
          </a:p>
          <a:p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4244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71331"/>
            <a:ext cx="5926235" cy="4803975"/>
          </a:xfrm>
        </p:spPr>
        <p:txBody>
          <a:bodyPr/>
          <a:lstStyle/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  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Fig. 6.4: fig06_04.cpp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  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Demonstrating the class member access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via.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and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-&gt;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  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CAUTION: IN FUTURE EXAMPLES WE AVOID PUBLIC DATA!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  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#include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&lt;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iostream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&gt;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6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7  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using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std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::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8  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using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std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::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endl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9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10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class Count definition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11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class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Count {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12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13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public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: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14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x;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15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16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void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print()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17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{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18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  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x &lt;&lt;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endl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;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19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}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20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21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};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end class Count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22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endParaRPr lang="en-US" altLang="x-none" dirty="0"/>
          </a:p>
        </p:txBody>
      </p:sp>
      <p:grpSp>
        <p:nvGrpSpPr>
          <p:cNvPr id="254982" name="Group 6"/>
          <p:cNvGrpSpPr>
            <a:grpSpLocks/>
          </p:cNvGrpSpPr>
          <p:nvPr/>
        </p:nvGrpSpPr>
        <p:grpSpPr bwMode="auto">
          <a:xfrm>
            <a:off x="1278035" y="2714443"/>
            <a:ext cx="4114800" cy="1079500"/>
            <a:chOff x="912" y="1440"/>
            <a:chExt cx="2592" cy="680"/>
          </a:xfrm>
        </p:grpSpPr>
        <p:sp>
          <p:nvSpPr>
            <p:cNvPr id="254980" name="Text Box 4"/>
            <p:cNvSpPr txBox="1">
              <a:spLocks noChangeArrowheads="1"/>
            </p:cNvSpPr>
            <p:nvPr/>
          </p:nvSpPr>
          <p:spPr bwMode="auto">
            <a:xfrm>
              <a:off x="1824" y="1440"/>
              <a:ext cx="1680" cy="6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Data member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x public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to illustrate class member access operators; typically data members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private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. </a:t>
              </a:r>
            </a:p>
          </p:txBody>
        </p:sp>
        <p:sp>
          <p:nvSpPr>
            <p:cNvPr id="254981" name="Line 5"/>
            <p:cNvSpPr>
              <a:spLocks noChangeShapeType="1"/>
            </p:cNvSpPr>
            <p:nvPr/>
          </p:nvSpPr>
          <p:spPr bwMode="auto">
            <a:xfrm flipH="1">
              <a:off x="912" y="1536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706315" y="674706"/>
            <a:ext cx="6477000" cy="480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182880" rIns="91440" bIns="18288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200" b="1" kern="1200">
                <a:solidFill>
                  <a:schemeClr val="tx1"/>
                </a:solidFill>
                <a:latin typeface="Courier New" charset="0"/>
                <a:ea typeface="Calibri" charset="0"/>
                <a:cs typeface="Calibri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23    </a:t>
            </a:r>
            <a:r>
              <a:rPr lang="en-US" altLang="x-none" smtClean="0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main()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24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{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25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Count counter;                </a:t>
            </a:r>
            <a:r>
              <a:rPr lang="en-US" altLang="x-none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create counter object     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26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Count *counterPtr = &amp;counter; </a:t>
            </a:r>
            <a:r>
              <a:rPr lang="en-US" altLang="x-none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create pointer to counter 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27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Count &amp;counterRef = counter;  </a:t>
            </a:r>
            <a:r>
              <a:rPr lang="en-US" altLang="x-none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create reference to counter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28   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29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cout &lt;&lt;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"Assign 1 to x and print using the object's name: "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30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counter.x =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1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      </a:t>
            </a:r>
            <a:r>
              <a:rPr lang="en-US" altLang="x-none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 // assign 1 to data member x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31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counter.print();    </a:t>
            </a:r>
            <a:r>
              <a:rPr lang="en-US" altLang="x-none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 // call member function print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32   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33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cout &lt;&lt;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"Assign 2 to x and print using a reference: "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34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counterRef.x =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2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   </a:t>
            </a:r>
            <a:r>
              <a:rPr lang="en-US" altLang="x-none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 // assign 2 to data member x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35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counterRef.print();  </a:t>
            </a:r>
            <a:r>
              <a:rPr lang="en-US" altLang="x-none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call member function print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36   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37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cout &lt;&lt;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"Assign 3 to x and print using a pointer: "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38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counterPtr-&gt;x =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3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   </a:t>
            </a:r>
            <a:r>
              <a:rPr lang="en-US" altLang="x-none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assign 3 to data member x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39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counterPtr-&gt;print();</a:t>
            </a:r>
            <a:r>
              <a:rPr lang="en-US" altLang="x-none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 // call member function print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40   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41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smtClean="0">
                <a:solidFill>
                  <a:srgbClr val="0000FF"/>
                </a:solidFill>
                <a:ea typeface="Courier New" charset="0"/>
                <a:cs typeface="Courier New" charset="0"/>
              </a:rPr>
              <a:t>return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0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 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42    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43    </a:t>
            </a: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}</a:t>
            </a:r>
            <a:r>
              <a:rPr lang="en-US" altLang="x-none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 // end main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endParaRPr lang="en-US" altLang="x-none"/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7666294" y="1665306"/>
            <a:ext cx="4114800" cy="838200"/>
            <a:chOff x="1344" y="624"/>
            <a:chExt cx="2592" cy="528"/>
          </a:xfrm>
        </p:grpSpPr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2256" y="624"/>
              <a:ext cx="1680" cy="36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Use dot member selection operator for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counter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object.</a:t>
              </a:r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 flipH="1">
              <a:off x="1344" y="720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12" name="Group 10"/>
          <p:cNvGrpSpPr>
            <a:grpSpLocks/>
          </p:cNvGrpSpPr>
          <p:nvPr/>
        </p:nvGrpSpPr>
        <p:grpSpPr bwMode="auto">
          <a:xfrm>
            <a:off x="7894894" y="2503506"/>
            <a:ext cx="4114800" cy="838200"/>
            <a:chOff x="1488" y="1152"/>
            <a:chExt cx="2592" cy="528"/>
          </a:xfrm>
        </p:grpSpPr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2400" y="1152"/>
              <a:ext cx="1680" cy="5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Use dot member selection operator for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counterRef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reference to object.</a:t>
              </a: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H="1">
              <a:off x="1488" y="1248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7971094" y="3341706"/>
            <a:ext cx="3851275" cy="838200"/>
            <a:chOff x="1536" y="1680"/>
            <a:chExt cx="2426" cy="528"/>
          </a:xfrm>
        </p:grpSpPr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2282" y="1680"/>
              <a:ext cx="1680" cy="5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 dirty="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Use arrow member selection operator for </a:t>
              </a:r>
              <a:r>
                <a:rPr lang="en-US" altLang="x-none" sz="1600" b="1" dirty="0" err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counterPtr</a:t>
              </a:r>
              <a:r>
                <a:rPr lang="en-US" altLang="x-none" sz="1600" dirty="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pointer to object.</a:t>
              </a:r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 flipH="1">
              <a:off x="1536" y="1872"/>
              <a:ext cx="74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5706315" y="5462606"/>
            <a:ext cx="6485685" cy="838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182880" bIns="182880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x-none" sz="12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Assign 1 to x and print using the object's name: 1</a:t>
            </a:r>
            <a:endParaRPr lang="en-US" altLang="x-none" sz="1200" b="1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x-none" sz="12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Assign 2 to x and print using a reference: 2</a:t>
            </a:r>
            <a:endParaRPr lang="en-US" altLang="x-none" sz="1200" b="1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x-none" sz="1200" b="1">
                <a:solidFill>
                  <a:srgbClr val="000000"/>
                </a:solidFill>
                <a:latin typeface="Courier New" charset="0"/>
                <a:ea typeface="Times New Roman" charset="0"/>
                <a:cs typeface="Times New Roman" charset="0"/>
              </a:rPr>
              <a:t>Assign 3 to x and print using a pointer: 3</a:t>
            </a:r>
            <a:r>
              <a:rPr lang="en-US" altLang="x-none" sz="12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816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4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7791" y="76200"/>
            <a:ext cx="11667281" cy="1066800"/>
          </a:xfrm>
        </p:spPr>
        <p:txBody>
          <a:bodyPr/>
          <a:lstStyle/>
          <a:p>
            <a:r>
              <a:rPr lang="en-US" altLang="x-none"/>
              <a:t>6.7 Separating Interface from Implementation 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Separating interface from implementation</a:t>
            </a:r>
          </a:p>
          <a:p>
            <a:pPr lvl="1"/>
            <a:r>
              <a:rPr lang="en-US" altLang="x-none"/>
              <a:t>Advantage</a:t>
            </a:r>
          </a:p>
          <a:p>
            <a:pPr lvl="2"/>
            <a:r>
              <a:rPr lang="en-US" altLang="x-none"/>
              <a:t>Easier to modify programs</a:t>
            </a:r>
          </a:p>
          <a:p>
            <a:pPr lvl="1"/>
            <a:r>
              <a:rPr lang="en-US" altLang="x-none"/>
              <a:t>Disadvantage</a:t>
            </a:r>
          </a:p>
          <a:p>
            <a:pPr lvl="2"/>
            <a:r>
              <a:rPr lang="en-US" altLang="x-none"/>
              <a:t>Header files </a:t>
            </a:r>
          </a:p>
          <a:p>
            <a:pPr lvl="3"/>
            <a:r>
              <a:rPr lang="en-US" altLang="x-none"/>
              <a:t>Portions of implementation</a:t>
            </a:r>
          </a:p>
          <a:p>
            <a:pPr lvl="4"/>
            <a:r>
              <a:rPr lang="en-US" altLang="x-none"/>
              <a:t>Inline member functions</a:t>
            </a:r>
          </a:p>
          <a:p>
            <a:pPr lvl="3"/>
            <a:r>
              <a:rPr lang="en-US" altLang="x-none"/>
              <a:t>Hints about other implementation</a:t>
            </a:r>
          </a:p>
          <a:p>
            <a:pPr lvl="4"/>
            <a:r>
              <a:rPr lang="en-US" altLang="x-none"/>
              <a:t>private members</a:t>
            </a:r>
          </a:p>
          <a:p>
            <a:pPr lvl="2"/>
            <a:r>
              <a:rPr lang="en-US" altLang="x-none"/>
              <a:t>Can hide more with proxy class</a:t>
            </a:r>
          </a:p>
        </p:txBody>
      </p:sp>
    </p:spTree>
    <p:extLst>
      <p:ext uri="{BB962C8B-B14F-4D97-AF65-F5344CB8AC3E}">
        <p14:creationId xmlns:p14="http://schemas.microsoft.com/office/powerpoint/2010/main" val="16494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218" y="76200"/>
            <a:ext cx="11516810" cy="1066800"/>
          </a:xfrm>
        </p:spPr>
        <p:txBody>
          <a:bodyPr/>
          <a:lstStyle/>
          <a:p>
            <a:r>
              <a:rPr lang="en-US" altLang="x-none"/>
              <a:t>6.7 Separating Interface from Implementation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Header files</a:t>
            </a:r>
          </a:p>
          <a:p>
            <a:pPr lvl="1"/>
            <a:r>
              <a:rPr lang="en-US" altLang="x-none"/>
              <a:t>Class definitions and function prototypes</a:t>
            </a:r>
          </a:p>
          <a:p>
            <a:pPr lvl="1"/>
            <a:r>
              <a:rPr lang="en-US" altLang="x-none"/>
              <a:t>Included in each file using class</a:t>
            </a:r>
          </a:p>
          <a:p>
            <a:pPr lvl="2"/>
            <a:r>
              <a:rPr lang="en-US" altLang="x-none" b="1">
                <a:latin typeface="Courier New" charset="0"/>
              </a:rPr>
              <a:t>#include</a:t>
            </a:r>
          </a:p>
          <a:p>
            <a:pPr lvl="1"/>
            <a:r>
              <a:rPr lang="en-US" altLang="x-none"/>
              <a:t>File extension </a:t>
            </a:r>
            <a:r>
              <a:rPr lang="en-US" altLang="x-none" b="1">
                <a:latin typeface="Courier New" charset="0"/>
              </a:rPr>
              <a:t>.h</a:t>
            </a:r>
          </a:p>
          <a:p>
            <a:r>
              <a:rPr lang="en-US" altLang="x-none"/>
              <a:t>Source-code files</a:t>
            </a:r>
          </a:p>
          <a:p>
            <a:pPr lvl="1"/>
            <a:r>
              <a:rPr lang="en-US" altLang="x-none"/>
              <a:t>Member function definitions</a:t>
            </a:r>
          </a:p>
          <a:p>
            <a:pPr lvl="1"/>
            <a:r>
              <a:rPr lang="en-US" altLang="x-none"/>
              <a:t>Same base name</a:t>
            </a:r>
          </a:p>
          <a:p>
            <a:pPr lvl="2"/>
            <a:r>
              <a:rPr lang="en-US" altLang="x-none"/>
              <a:t>Convention</a:t>
            </a:r>
          </a:p>
          <a:p>
            <a:pPr lvl="1"/>
            <a:r>
              <a:rPr lang="en-US" altLang="x-none"/>
              <a:t>Compiled and linked</a:t>
            </a:r>
          </a:p>
        </p:txBody>
      </p:sp>
    </p:spTree>
    <p:extLst>
      <p:ext uri="{BB962C8B-B14F-4D97-AF65-F5344CB8AC3E}">
        <p14:creationId xmlns:p14="http://schemas.microsoft.com/office/powerpoint/2010/main" val="80016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69984" y="972273"/>
            <a:ext cx="9347200" cy="5638800"/>
          </a:xfrm>
        </p:spPr>
        <p:txBody>
          <a:bodyPr/>
          <a:lstStyle/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    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Fig. 6.5: time1.h                    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    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Declaration of class Time.           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    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Member functions are defined in time1.cpp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  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    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prevent multiple inclusions of header file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6     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#ifndef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>
                <a:solidFill>
                  <a:srgbClr val="0099FF"/>
                </a:solidFill>
                <a:ea typeface="Courier New" charset="0"/>
                <a:cs typeface="Courier New" charset="0"/>
              </a:rPr>
              <a:t>TIME1_H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7     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#define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>
                <a:solidFill>
                  <a:srgbClr val="0099FF"/>
                </a:solidFill>
                <a:ea typeface="Courier New" charset="0"/>
                <a:cs typeface="Courier New" charset="0"/>
              </a:rPr>
              <a:t>TIME1_H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8  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9    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Time abstract data type definition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10   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class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Time {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11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12   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public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: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13    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  Time();                      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constructor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14    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void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setTime(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,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,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);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set hour, minute, second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15    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void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printUniversal();       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print universal-time format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16    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void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printStandard();        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print standard-time format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17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18   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private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: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19    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hour;   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0 - 23 (24-hour clock format)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20    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minute; 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0 - 59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21    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second; 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0 - 59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22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23    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};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end class Time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24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25   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#endif</a:t>
            </a:r>
            <a:endParaRPr lang="en-US" altLang="x-none"/>
          </a:p>
        </p:txBody>
      </p:sp>
      <p:grpSp>
        <p:nvGrpSpPr>
          <p:cNvPr id="258054" name="Group 6"/>
          <p:cNvGrpSpPr>
            <a:grpSpLocks/>
          </p:cNvGrpSpPr>
          <p:nvPr/>
        </p:nvGrpSpPr>
        <p:grpSpPr bwMode="auto">
          <a:xfrm>
            <a:off x="5241884" y="1505673"/>
            <a:ext cx="4114800" cy="838200"/>
            <a:chOff x="1416" y="336"/>
            <a:chExt cx="2592" cy="528"/>
          </a:xfrm>
        </p:grpSpPr>
        <p:sp>
          <p:nvSpPr>
            <p:cNvPr id="258052" name="Text Box 4"/>
            <p:cNvSpPr txBox="1">
              <a:spLocks noChangeArrowheads="1"/>
            </p:cNvSpPr>
            <p:nvPr/>
          </p:nvSpPr>
          <p:spPr bwMode="auto">
            <a:xfrm>
              <a:off x="2328" y="336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Preprocessor code to prevent multiple inclusions.</a:t>
              </a:r>
            </a:p>
          </p:txBody>
        </p:sp>
        <p:sp>
          <p:nvSpPr>
            <p:cNvPr id="258053" name="Line 5"/>
            <p:cNvSpPr>
              <a:spLocks noChangeShapeType="1"/>
            </p:cNvSpPr>
            <p:nvPr/>
          </p:nvSpPr>
          <p:spPr bwMode="auto">
            <a:xfrm flipH="1">
              <a:off x="1416" y="432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258059" name="Group 11"/>
          <p:cNvGrpSpPr>
            <a:grpSpLocks/>
          </p:cNvGrpSpPr>
          <p:nvPr/>
        </p:nvGrpSpPr>
        <p:grpSpPr bwMode="auto">
          <a:xfrm>
            <a:off x="4060784" y="2343873"/>
            <a:ext cx="4724400" cy="4114800"/>
            <a:chOff x="672" y="864"/>
            <a:chExt cx="2976" cy="2592"/>
          </a:xfrm>
        </p:grpSpPr>
        <p:sp>
          <p:nvSpPr>
            <p:cNvPr id="258055" name="Text Box 7"/>
            <p:cNvSpPr txBox="1">
              <a:spLocks noChangeArrowheads="1"/>
            </p:cNvSpPr>
            <p:nvPr/>
          </p:nvSpPr>
          <p:spPr bwMode="auto">
            <a:xfrm>
              <a:off x="1968" y="1056"/>
              <a:ext cx="1680" cy="5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Code between these directives not included if name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TIME1_H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already defined.</a:t>
              </a:r>
            </a:p>
          </p:txBody>
        </p:sp>
        <p:sp>
          <p:nvSpPr>
            <p:cNvPr id="258056" name="Line 8"/>
            <p:cNvSpPr>
              <a:spLocks noChangeShapeType="1"/>
            </p:cNvSpPr>
            <p:nvPr/>
          </p:nvSpPr>
          <p:spPr bwMode="auto">
            <a:xfrm flipH="1" flipV="1">
              <a:off x="1200" y="864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58058" name="Line 10"/>
            <p:cNvSpPr>
              <a:spLocks noChangeShapeType="1"/>
            </p:cNvSpPr>
            <p:nvPr/>
          </p:nvSpPr>
          <p:spPr bwMode="auto">
            <a:xfrm flipH="1">
              <a:off x="672" y="1248"/>
              <a:ext cx="1296" cy="22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258063" name="Group 15"/>
          <p:cNvGrpSpPr>
            <a:grpSpLocks/>
          </p:cNvGrpSpPr>
          <p:nvPr/>
        </p:nvGrpSpPr>
        <p:grpSpPr bwMode="auto">
          <a:xfrm>
            <a:off x="3832184" y="2420074"/>
            <a:ext cx="2857500" cy="803275"/>
            <a:chOff x="528" y="912"/>
            <a:chExt cx="1800" cy="506"/>
          </a:xfrm>
        </p:grpSpPr>
        <p:sp>
          <p:nvSpPr>
            <p:cNvPr id="258060" name="Text Box 12"/>
            <p:cNvSpPr txBox="1">
              <a:spLocks noChangeArrowheads="1"/>
            </p:cNvSpPr>
            <p:nvPr/>
          </p:nvSpPr>
          <p:spPr bwMode="auto">
            <a:xfrm>
              <a:off x="1296" y="1200"/>
              <a:ext cx="1032" cy="21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“If not defined”</a:t>
              </a:r>
            </a:p>
          </p:txBody>
        </p:sp>
        <p:sp>
          <p:nvSpPr>
            <p:cNvPr id="258061" name="Line 13"/>
            <p:cNvSpPr>
              <a:spLocks noChangeShapeType="1"/>
            </p:cNvSpPr>
            <p:nvPr/>
          </p:nvSpPr>
          <p:spPr bwMode="auto">
            <a:xfrm flipH="1" flipV="1">
              <a:off x="528" y="912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258066" name="Group 18"/>
          <p:cNvGrpSpPr>
            <a:grpSpLocks/>
          </p:cNvGrpSpPr>
          <p:nvPr/>
        </p:nvGrpSpPr>
        <p:grpSpPr bwMode="auto">
          <a:xfrm>
            <a:off x="4898984" y="2569299"/>
            <a:ext cx="4114800" cy="898525"/>
            <a:chOff x="1200" y="1006"/>
            <a:chExt cx="2592" cy="566"/>
          </a:xfrm>
        </p:grpSpPr>
        <p:sp>
          <p:nvSpPr>
            <p:cNvPr id="258064" name="Text Box 16"/>
            <p:cNvSpPr txBox="1">
              <a:spLocks noChangeArrowheads="1"/>
            </p:cNvSpPr>
            <p:nvPr/>
          </p:nvSpPr>
          <p:spPr bwMode="auto">
            <a:xfrm>
              <a:off x="2112" y="1200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Preprocessor directive defines name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TIME1_H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.</a:t>
              </a:r>
            </a:p>
          </p:txBody>
        </p:sp>
        <p:sp>
          <p:nvSpPr>
            <p:cNvPr id="258065" name="Line 17"/>
            <p:cNvSpPr>
              <a:spLocks noChangeShapeType="1"/>
            </p:cNvSpPr>
            <p:nvPr/>
          </p:nvSpPr>
          <p:spPr bwMode="auto">
            <a:xfrm flipH="1" flipV="1">
              <a:off x="1200" y="1006"/>
              <a:ext cx="912" cy="2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258069" name="Group 21"/>
          <p:cNvGrpSpPr>
            <a:grpSpLocks/>
          </p:cNvGrpSpPr>
          <p:nvPr/>
        </p:nvGrpSpPr>
        <p:grpSpPr bwMode="auto">
          <a:xfrm>
            <a:off x="4670384" y="2705824"/>
            <a:ext cx="3886200" cy="1158875"/>
            <a:chOff x="1056" y="1092"/>
            <a:chExt cx="2448" cy="730"/>
          </a:xfrm>
        </p:grpSpPr>
        <p:sp>
          <p:nvSpPr>
            <p:cNvPr id="258067" name="Text Box 19"/>
            <p:cNvSpPr txBox="1">
              <a:spLocks noChangeArrowheads="1"/>
            </p:cNvSpPr>
            <p:nvPr/>
          </p:nvSpPr>
          <p:spPr bwMode="auto">
            <a:xfrm>
              <a:off x="1824" y="1296"/>
              <a:ext cx="1680" cy="5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Naming convention: </a:t>
              </a:r>
              <a:b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</a:b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header file name with underscore replacing period.</a:t>
              </a:r>
            </a:p>
          </p:txBody>
        </p:sp>
        <p:sp>
          <p:nvSpPr>
            <p:cNvPr id="258068" name="Line 20"/>
            <p:cNvSpPr>
              <a:spLocks noChangeShapeType="1"/>
            </p:cNvSpPr>
            <p:nvPr/>
          </p:nvSpPr>
          <p:spPr bwMode="auto">
            <a:xfrm flipH="1" flipV="1">
              <a:off x="1056" y="1092"/>
              <a:ext cx="768" cy="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730493" y="101894"/>
            <a:ext cx="19591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latin typeface="Calibri" charset="0"/>
                <a:ea typeface="Calibri" charset="0"/>
                <a:cs typeface="Calibri" charset="0"/>
              </a:rPr>
              <a:t>time1.h</a:t>
            </a:r>
            <a:endParaRPr lang="en-US" sz="440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63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8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8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8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32076"/>
            <a:ext cx="5822066" cy="5825924"/>
          </a:xfrm>
        </p:spPr>
        <p:txBody>
          <a:bodyPr/>
          <a:lstStyle/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  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Fig. 6.6: time1.cpp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  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Member-function definitions for class Time.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  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#include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&lt;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iostream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&gt;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  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using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std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::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6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7  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#include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&lt;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iomanip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&gt;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8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9  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using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std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::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setfill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10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using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std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::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setw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11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12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include definition of class Time from time1.h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13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#include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"time1.h"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                     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14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15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Time constructor initializes each data member to zero.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16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Ensures all Time objects start in a consistent state.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17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Time::Time()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18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{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19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hour = minute = second =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0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;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20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21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}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end Time constructor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22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endParaRPr lang="en-US" altLang="x-none" dirty="0"/>
          </a:p>
        </p:txBody>
      </p:sp>
      <p:grpSp>
        <p:nvGrpSpPr>
          <p:cNvPr id="259078" name="Group 6"/>
          <p:cNvGrpSpPr>
            <a:grpSpLocks/>
          </p:cNvGrpSpPr>
          <p:nvPr/>
        </p:nvGrpSpPr>
        <p:grpSpPr bwMode="auto">
          <a:xfrm>
            <a:off x="2209800" y="3089476"/>
            <a:ext cx="4114800" cy="838200"/>
            <a:chOff x="1392" y="1296"/>
            <a:chExt cx="2592" cy="528"/>
          </a:xfrm>
        </p:grpSpPr>
        <p:sp>
          <p:nvSpPr>
            <p:cNvPr id="259076" name="Text Box 4"/>
            <p:cNvSpPr txBox="1">
              <a:spLocks noChangeArrowheads="1"/>
            </p:cNvSpPr>
            <p:nvPr/>
          </p:nvSpPr>
          <p:spPr bwMode="auto">
            <a:xfrm>
              <a:off x="2304" y="1296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Include header file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time1.h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.</a:t>
              </a:r>
            </a:p>
          </p:txBody>
        </p:sp>
        <p:sp>
          <p:nvSpPr>
            <p:cNvPr id="259077" name="Line 5"/>
            <p:cNvSpPr>
              <a:spLocks noChangeShapeType="1"/>
            </p:cNvSpPr>
            <p:nvPr/>
          </p:nvSpPr>
          <p:spPr bwMode="auto">
            <a:xfrm flipH="1">
              <a:off x="1392" y="1392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259081" name="Group 9"/>
          <p:cNvGrpSpPr>
            <a:grpSpLocks/>
          </p:cNvGrpSpPr>
          <p:nvPr/>
        </p:nvGrpSpPr>
        <p:grpSpPr bwMode="auto">
          <a:xfrm>
            <a:off x="1752600" y="4038802"/>
            <a:ext cx="3810000" cy="1704975"/>
            <a:chOff x="1104" y="1894"/>
            <a:chExt cx="2400" cy="1074"/>
          </a:xfrm>
        </p:grpSpPr>
        <p:sp>
          <p:nvSpPr>
            <p:cNvPr id="259079" name="Text Box 7"/>
            <p:cNvSpPr txBox="1">
              <a:spLocks noChangeArrowheads="1"/>
            </p:cNvSpPr>
            <p:nvPr/>
          </p:nvSpPr>
          <p:spPr bwMode="auto">
            <a:xfrm>
              <a:off x="1824" y="2134"/>
              <a:ext cx="1680" cy="83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Name of header file enclosed in quotes; angle brackets cause preprocessor to assume header part of C++ Standard Library.</a:t>
              </a:r>
            </a:p>
          </p:txBody>
        </p:sp>
        <p:sp>
          <p:nvSpPr>
            <p:cNvPr id="259080" name="Line 8"/>
            <p:cNvSpPr>
              <a:spLocks noChangeShapeType="1"/>
            </p:cNvSpPr>
            <p:nvPr/>
          </p:nvSpPr>
          <p:spPr bwMode="auto">
            <a:xfrm flipH="1" flipV="1">
              <a:off x="1104" y="1894"/>
              <a:ext cx="72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419600" y="101894"/>
            <a:ext cx="24945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latin typeface="Calibri" charset="0"/>
                <a:ea typeface="Calibri" charset="0"/>
                <a:cs typeface="Calibri" charset="0"/>
              </a:rPr>
              <a:t>time1.cpp</a:t>
            </a:r>
            <a:endParaRPr lang="en-US" sz="4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791200" y="1032076"/>
            <a:ext cx="6400800" cy="582592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182880" rIns="91440" bIns="18288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200" b="1" kern="1200">
                <a:solidFill>
                  <a:schemeClr val="tx1"/>
                </a:solidFill>
                <a:latin typeface="Courier New" charset="0"/>
                <a:ea typeface="Calibri" charset="0"/>
                <a:cs typeface="Calibri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23   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Set new Time value using universal time. Perform validity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24   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checks on the data values. Set invalid values to zero.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25    </a:t>
            </a:r>
            <a:r>
              <a:rPr lang="en-US" altLang="x-none" dirty="0" smtClean="0">
                <a:solidFill>
                  <a:srgbClr val="0000FF"/>
                </a:solidFill>
                <a:ea typeface="Courier New" charset="0"/>
                <a:cs typeface="Courier New" charset="0"/>
              </a:rPr>
              <a:t>void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Time::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setTime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 err="1" smtClean="0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h, </a:t>
            </a:r>
            <a:r>
              <a:rPr lang="en-US" altLang="x-none" dirty="0" err="1" smtClean="0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m, </a:t>
            </a:r>
            <a:r>
              <a:rPr lang="en-US" altLang="x-none" dirty="0" err="1" smtClean="0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s )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26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{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27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hour = ( h &gt;=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0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&amp;&amp; h &lt;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24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 ? h :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0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28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minute = ( m &gt;=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0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&amp;&amp; m &lt;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60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 ? m :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0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29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second = ( s &gt;=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0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&amp;&amp; s &lt;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60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 ? s :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0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31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}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end function </a:t>
            </a:r>
            <a:r>
              <a:rPr lang="en-US" altLang="x-none" dirty="0" err="1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setTime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32    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33   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print Time in universal format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34    </a:t>
            </a:r>
            <a:r>
              <a:rPr lang="en-US" altLang="x-none" dirty="0" smtClean="0">
                <a:solidFill>
                  <a:srgbClr val="0000FF"/>
                </a:solidFill>
                <a:ea typeface="Courier New" charset="0"/>
                <a:cs typeface="Courier New" charset="0"/>
              </a:rPr>
              <a:t>void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Time::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printUniversal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()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35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{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36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setfill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'0'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 &lt;&lt;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setw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2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 &lt;&lt; hour &lt;&lt;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 ":"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37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     &lt;&lt;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setw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2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 &lt;&lt; minute &lt;&lt;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":"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38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     &lt;&lt;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setw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2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 &lt;&lt; second;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40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}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end function </a:t>
            </a:r>
            <a:r>
              <a:rPr lang="en-US" altLang="x-none" dirty="0" err="1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printUniversal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41    </a:t>
            </a: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42   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print Time in standard format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43    </a:t>
            </a:r>
            <a:r>
              <a:rPr lang="en-US" altLang="x-none" dirty="0" smtClean="0">
                <a:solidFill>
                  <a:srgbClr val="0000FF"/>
                </a:solidFill>
                <a:ea typeface="Courier New" charset="0"/>
                <a:cs typeface="Courier New" charset="0"/>
              </a:rPr>
              <a:t>void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Time::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printStandard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()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44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{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45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( ( hour ==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0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|| hour ==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12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 ?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12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: hour %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12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46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     &lt;&lt;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":"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&lt;&lt;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setfill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(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 '0'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 &lt;&lt;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setw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2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 &lt;&lt; minute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47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     &lt;&lt;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":"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setw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2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 &lt;&lt; second 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48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     &lt;&lt; ( hour &lt;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12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?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" AM"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: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" PM"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);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50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}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end function </a:t>
            </a:r>
            <a:r>
              <a:rPr lang="en-US" altLang="x-none" dirty="0" err="1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printStandard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92226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9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926238" y="0"/>
            <a:ext cx="6265762" cy="525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182880" rIns="91440" bIns="18288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200" b="1" kern="1200">
                <a:solidFill>
                  <a:schemeClr val="tx1"/>
                </a:solidFill>
                <a:latin typeface="Courier New" charset="0"/>
                <a:ea typeface="Calibri" charset="0"/>
                <a:cs typeface="Calibri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x-none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24    </a:t>
            </a:r>
            <a:r>
              <a:rPr lang="en-US" altLang="x-none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   // output Time object t's new values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25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"\n\</a:t>
            </a:r>
            <a:r>
              <a:rPr lang="en-US" altLang="x-none" dirty="0" err="1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nUniversal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 time after </a:t>
            </a:r>
            <a:r>
              <a:rPr lang="en-US" altLang="x-none" dirty="0" err="1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setTime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 is "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26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t.printUniversal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();  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13:27:06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27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"\</a:t>
            </a:r>
            <a:r>
              <a:rPr lang="en-US" altLang="x-none" dirty="0" err="1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nStandard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 time after </a:t>
            </a:r>
            <a:r>
              <a:rPr lang="en-US" altLang="x-none" dirty="0" err="1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setTime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 is "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28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t.printStandard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();   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1:27:06 PM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29    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30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t.setTime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99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,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99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,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99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); 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attempt invalid settings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31    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32   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   // output t's values after specifying invalid values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33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"\n\</a:t>
            </a:r>
            <a:r>
              <a:rPr lang="en-US" altLang="x-none" dirty="0" err="1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nAfter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 attempting invalid settings:"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34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     &lt;&lt;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"\</a:t>
            </a:r>
            <a:r>
              <a:rPr lang="en-US" altLang="x-none" dirty="0" err="1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nUniversal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 time: "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35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t.printUniversal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();  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00:00:00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36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"\</a:t>
            </a:r>
            <a:r>
              <a:rPr lang="en-US" altLang="x-none" dirty="0" err="1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nStandard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 time: "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37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t.printStandard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();   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12:00:00 AM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38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endl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39    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40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smtClean="0">
                <a:solidFill>
                  <a:srgbClr val="0000FF"/>
                </a:solidFill>
                <a:ea typeface="Courier New" charset="0"/>
                <a:cs typeface="Courier New" charset="0"/>
              </a:rPr>
              <a:t>return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0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 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41    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42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}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end main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endParaRPr lang="en-US" altLang="x-none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5926238" cy="5257800"/>
          </a:xfrm>
        </p:spPr>
        <p:txBody>
          <a:bodyPr/>
          <a:lstStyle/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    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Fig. 6.7: fig06_07.cpp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    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Program to test class Time.                 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    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NOTE: This file must be compiled with time1.cpp.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     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#include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&lt;iostream&gt;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  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6     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using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std::cout;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7     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using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std::endl;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8  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9    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include definition of class Time from time1.h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10   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#include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>
                <a:solidFill>
                  <a:srgbClr val="0099FF"/>
                </a:solidFill>
                <a:ea typeface="Courier New" charset="0"/>
                <a:cs typeface="Courier New" charset="0"/>
              </a:rPr>
              <a:t>"time1.h"                          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11    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12   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main()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13    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{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14    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  Time t;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instantiate object t of class Time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15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16  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   // output Time object t's initial values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17    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  cout &lt;&lt; </a:t>
            </a:r>
            <a:r>
              <a:rPr lang="en-US" altLang="x-none">
                <a:solidFill>
                  <a:srgbClr val="0099FF"/>
                </a:solidFill>
                <a:ea typeface="Courier New" charset="0"/>
                <a:cs typeface="Courier New" charset="0"/>
              </a:rPr>
              <a:t>"The initial universal time is "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18    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  t.printUniversal(); 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00:00:00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19    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  cout &lt;&lt; </a:t>
            </a:r>
            <a:r>
              <a:rPr lang="en-US" altLang="x-none">
                <a:solidFill>
                  <a:srgbClr val="0099FF"/>
                </a:solidFill>
                <a:ea typeface="Courier New" charset="0"/>
                <a:cs typeface="Courier New" charset="0"/>
              </a:rPr>
              <a:t>"\nThe initial standard time is "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20    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  t.printStandard();  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12:00:00 AM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21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22    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  t.setTime( </a:t>
            </a:r>
            <a:r>
              <a:rPr lang="en-US" altLang="x-none">
                <a:solidFill>
                  <a:srgbClr val="0099FF"/>
                </a:solidFill>
                <a:ea typeface="Courier New" charset="0"/>
                <a:cs typeface="Courier New" charset="0"/>
              </a:rPr>
              <a:t>13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, </a:t>
            </a:r>
            <a:r>
              <a:rPr lang="en-US" altLang="x-none">
                <a:solidFill>
                  <a:srgbClr val="0099FF"/>
                </a:solidFill>
                <a:ea typeface="Courier New" charset="0"/>
                <a:cs typeface="Courier New" charset="0"/>
              </a:rPr>
              <a:t>27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, </a:t>
            </a:r>
            <a:r>
              <a:rPr lang="en-US" altLang="x-none">
                <a:solidFill>
                  <a:srgbClr val="0099FF"/>
                </a:solidFill>
                <a:ea typeface="Courier New" charset="0"/>
                <a:cs typeface="Courier New" charset="0"/>
              </a:rPr>
              <a:t>6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);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 // change time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23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endParaRPr lang="en-US" altLang="x-none"/>
          </a:p>
        </p:txBody>
      </p:sp>
      <p:grpSp>
        <p:nvGrpSpPr>
          <p:cNvPr id="262150" name="Group 6"/>
          <p:cNvGrpSpPr>
            <a:grpSpLocks/>
          </p:cNvGrpSpPr>
          <p:nvPr/>
        </p:nvGrpSpPr>
        <p:grpSpPr bwMode="auto">
          <a:xfrm>
            <a:off x="2286000" y="1371601"/>
            <a:ext cx="4114800" cy="1323975"/>
            <a:chOff x="1440" y="864"/>
            <a:chExt cx="2592" cy="834"/>
          </a:xfrm>
        </p:grpSpPr>
        <p:sp>
          <p:nvSpPr>
            <p:cNvPr id="262148" name="Text Box 4"/>
            <p:cNvSpPr txBox="1">
              <a:spLocks noChangeArrowheads="1"/>
            </p:cNvSpPr>
            <p:nvPr/>
          </p:nvSpPr>
          <p:spPr bwMode="auto">
            <a:xfrm>
              <a:off x="2352" y="864"/>
              <a:ext cx="1680" cy="83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Include header file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time1.h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to ensure correct creation/manipulation and determine size of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Time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class object.</a:t>
              </a:r>
            </a:p>
          </p:txBody>
        </p:sp>
        <p:sp>
          <p:nvSpPr>
            <p:cNvPr id="262149" name="Line 5"/>
            <p:cNvSpPr>
              <a:spLocks noChangeShapeType="1"/>
            </p:cNvSpPr>
            <p:nvPr/>
          </p:nvSpPr>
          <p:spPr bwMode="auto">
            <a:xfrm flipH="1">
              <a:off x="1440" y="960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916819" y="5317601"/>
            <a:ext cx="7010400" cy="1371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182880" bIns="182880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x-none" sz="12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The initial universal time is 00:00:00</a:t>
            </a:r>
            <a:endParaRPr lang="en-US" altLang="x-none" sz="1200" b="1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x-none" sz="12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The initial standard time is 12:00:00 AM</a:t>
            </a:r>
            <a:endParaRPr lang="en-US" altLang="x-none" sz="1200" b="1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x-none" sz="1200" b="1">
                <a:solidFill>
                  <a:srgbClr val="000000"/>
                </a:solidFill>
                <a:ea typeface="Times New Roman" charset="0"/>
                <a:cs typeface="Times New Roman" charset="0"/>
              </a:rPr>
              <a:t> </a:t>
            </a:r>
            <a:endParaRPr lang="en-US" altLang="x-none" sz="1200" b="1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x-none" sz="12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Universal time after setTime is 13:27:06</a:t>
            </a:r>
            <a:endParaRPr lang="en-US" altLang="x-none" sz="1200" b="1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x-none" sz="1200" b="1">
                <a:solidFill>
                  <a:srgbClr val="000000"/>
                </a:solidFill>
                <a:latin typeface="Courier New" charset="0"/>
                <a:ea typeface="Times New Roman" charset="0"/>
                <a:cs typeface="Times New Roman" charset="0"/>
              </a:rPr>
              <a:t>Standard time after setTime is 1:27:06 PM</a:t>
            </a:r>
            <a:r>
              <a:rPr lang="en-US" altLang="x-none" sz="12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614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6.8 Controlling Access to Members 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Access modes</a:t>
            </a:r>
          </a:p>
          <a:p>
            <a:pPr lvl="1"/>
            <a:r>
              <a:rPr lang="en-US" altLang="x-none" b="1">
                <a:latin typeface="Courier New" charset="0"/>
              </a:rPr>
              <a:t>private</a:t>
            </a:r>
            <a:endParaRPr lang="en-US" altLang="x-none"/>
          </a:p>
          <a:p>
            <a:pPr lvl="2"/>
            <a:r>
              <a:rPr lang="en-US" altLang="x-none"/>
              <a:t>Default access mode</a:t>
            </a:r>
          </a:p>
          <a:p>
            <a:pPr lvl="2"/>
            <a:r>
              <a:rPr lang="en-US" altLang="x-none"/>
              <a:t>Accessible to member functions and </a:t>
            </a:r>
            <a:r>
              <a:rPr lang="en-US" altLang="x-none" b="1">
                <a:latin typeface="Courier New" charset="0"/>
              </a:rPr>
              <a:t>friend</a:t>
            </a:r>
            <a:r>
              <a:rPr lang="en-US" altLang="x-none"/>
              <a:t>s</a:t>
            </a:r>
          </a:p>
          <a:p>
            <a:pPr lvl="1"/>
            <a:r>
              <a:rPr lang="en-US" altLang="x-none" b="1">
                <a:latin typeface="Courier New" charset="0"/>
              </a:rPr>
              <a:t>public</a:t>
            </a:r>
            <a:r>
              <a:rPr lang="en-US" altLang="x-none"/>
              <a:t> </a:t>
            </a:r>
          </a:p>
          <a:p>
            <a:pPr lvl="2"/>
            <a:r>
              <a:rPr lang="en-US" altLang="x-none"/>
              <a:t>Accessible to any function in program with handle to class object</a:t>
            </a:r>
          </a:p>
          <a:p>
            <a:pPr lvl="1"/>
            <a:r>
              <a:rPr lang="en-US" altLang="x-none" b="1">
                <a:latin typeface="Courier New" charset="0"/>
              </a:rPr>
              <a:t>protected </a:t>
            </a:r>
          </a:p>
          <a:p>
            <a:pPr lvl="2"/>
            <a:r>
              <a:rPr lang="en-US" altLang="x-none"/>
              <a:t>Chapter 9</a:t>
            </a:r>
          </a:p>
        </p:txBody>
      </p:sp>
    </p:spTree>
    <p:extLst>
      <p:ext uri="{BB962C8B-B14F-4D97-AF65-F5344CB8AC3E}">
        <p14:creationId xmlns:p14="http://schemas.microsoft.com/office/powerpoint/2010/main" val="174684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6.8 Controlling Access to Members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Class member access</a:t>
            </a:r>
          </a:p>
          <a:p>
            <a:pPr lvl="1"/>
            <a:r>
              <a:rPr lang="en-US" altLang="x-none"/>
              <a:t>Default </a:t>
            </a:r>
            <a:r>
              <a:rPr lang="en-US" altLang="x-none" b="1">
                <a:latin typeface="Courier New" charset="0"/>
              </a:rPr>
              <a:t>private</a:t>
            </a:r>
          </a:p>
          <a:p>
            <a:pPr lvl="1"/>
            <a:r>
              <a:rPr lang="en-US" altLang="x-none"/>
              <a:t>Explicitly set to </a:t>
            </a:r>
            <a:r>
              <a:rPr lang="en-US" altLang="x-none" b="1">
                <a:latin typeface="Courier New" charset="0"/>
              </a:rPr>
              <a:t>private</a:t>
            </a:r>
            <a:r>
              <a:rPr lang="en-US" altLang="x-none"/>
              <a:t>, </a:t>
            </a:r>
            <a:r>
              <a:rPr lang="en-US" altLang="x-none" b="1">
                <a:latin typeface="Courier New" charset="0"/>
              </a:rPr>
              <a:t>public</a:t>
            </a:r>
            <a:r>
              <a:rPr lang="en-US" altLang="x-none"/>
              <a:t>, </a:t>
            </a:r>
            <a:r>
              <a:rPr lang="en-US" altLang="x-none" b="1">
                <a:latin typeface="Courier New" charset="0"/>
              </a:rPr>
              <a:t>protected</a:t>
            </a:r>
            <a:endParaRPr lang="en-US" altLang="x-none">
              <a:latin typeface="Courier New" charset="0"/>
            </a:endParaRPr>
          </a:p>
          <a:p>
            <a:r>
              <a:rPr lang="en-US" altLang="x-none" b="1">
                <a:latin typeface="Courier New" charset="0"/>
              </a:rPr>
              <a:t>struct </a:t>
            </a:r>
            <a:r>
              <a:rPr lang="en-US" altLang="x-none"/>
              <a:t>member access</a:t>
            </a:r>
          </a:p>
          <a:p>
            <a:pPr lvl="1"/>
            <a:r>
              <a:rPr lang="en-US" altLang="x-none"/>
              <a:t>Default </a:t>
            </a:r>
            <a:r>
              <a:rPr lang="en-US" altLang="x-none" b="1">
                <a:latin typeface="Courier New" charset="0"/>
              </a:rPr>
              <a:t>public</a:t>
            </a:r>
            <a:endParaRPr lang="en-US" altLang="x-none">
              <a:latin typeface="Courier New" charset="0"/>
            </a:endParaRPr>
          </a:p>
          <a:p>
            <a:pPr lvl="1"/>
            <a:r>
              <a:rPr lang="en-US" altLang="x-none"/>
              <a:t>Explicitly set to </a:t>
            </a:r>
            <a:r>
              <a:rPr lang="en-US" altLang="x-none" b="1">
                <a:latin typeface="Courier New" charset="0"/>
              </a:rPr>
              <a:t>private</a:t>
            </a:r>
            <a:r>
              <a:rPr lang="en-US" altLang="x-none"/>
              <a:t>, </a:t>
            </a:r>
            <a:r>
              <a:rPr lang="en-US" altLang="x-none" b="1">
                <a:latin typeface="Courier New" charset="0"/>
              </a:rPr>
              <a:t>public</a:t>
            </a:r>
            <a:r>
              <a:rPr lang="en-US" altLang="x-none"/>
              <a:t>, </a:t>
            </a:r>
            <a:r>
              <a:rPr lang="en-US" altLang="x-none" b="1">
                <a:latin typeface="Courier New" charset="0"/>
              </a:rPr>
              <a:t>protected</a:t>
            </a:r>
            <a:endParaRPr lang="en-US" altLang="x-none">
              <a:latin typeface="Courier New" charset="0"/>
            </a:endParaRPr>
          </a:p>
          <a:p>
            <a:r>
              <a:rPr lang="en-US" altLang="x-none"/>
              <a:t>Access to class’s </a:t>
            </a:r>
            <a:r>
              <a:rPr lang="en-US" altLang="x-none" b="1">
                <a:latin typeface="Courier New" charset="0"/>
              </a:rPr>
              <a:t>private </a:t>
            </a:r>
            <a:r>
              <a:rPr lang="en-US" altLang="x-none"/>
              <a:t>data</a:t>
            </a:r>
          </a:p>
          <a:p>
            <a:pPr lvl="1"/>
            <a:r>
              <a:rPr lang="en-US" altLang="x-none"/>
              <a:t>Controlled with access functions (accessor methods)</a:t>
            </a:r>
          </a:p>
          <a:p>
            <a:pPr lvl="2"/>
            <a:r>
              <a:rPr lang="en-US" altLang="x-none"/>
              <a:t>Get function</a:t>
            </a:r>
          </a:p>
          <a:p>
            <a:pPr lvl="3"/>
            <a:r>
              <a:rPr lang="en-US" altLang="x-none"/>
              <a:t>Read </a:t>
            </a:r>
            <a:r>
              <a:rPr lang="en-US" altLang="x-none" b="1">
                <a:latin typeface="Courier New" charset="0"/>
              </a:rPr>
              <a:t>private </a:t>
            </a:r>
            <a:r>
              <a:rPr lang="en-US" altLang="x-none"/>
              <a:t>data</a:t>
            </a:r>
          </a:p>
          <a:p>
            <a:pPr lvl="2"/>
            <a:r>
              <a:rPr lang="en-US" altLang="x-none"/>
              <a:t>Set function</a:t>
            </a:r>
          </a:p>
          <a:p>
            <a:pPr lvl="3"/>
            <a:r>
              <a:rPr lang="en-US" altLang="x-none"/>
              <a:t>Modify </a:t>
            </a:r>
            <a:r>
              <a:rPr lang="en-US" altLang="x-none" b="1">
                <a:latin typeface="Courier New" charset="0"/>
              </a:rPr>
              <a:t>private </a:t>
            </a:r>
            <a:r>
              <a:rPr lang="en-US" altLang="x-none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14718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08345"/>
            <a:ext cx="7010400" cy="5257800"/>
          </a:xfrm>
        </p:spPr>
        <p:txBody>
          <a:bodyPr/>
          <a:lstStyle/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    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Fig. 6.8: fig06_08.cpp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      </a:t>
            </a:r>
            <a:r>
              <a:rPr lang="en-US" altLang="x-none">
                <a:solidFill>
                  <a:srgbClr val="CC0000"/>
                </a:solidFill>
                <a:ea typeface="Courier New" charset="0"/>
                <a:cs typeface="Courier New" charset="0"/>
              </a:rPr>
              <a:t>// Demonstrate errors resulting from attempts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      </a:t>
            </a:r>
            <a:r>
              <a:rPr lang="en-US" altLang="x-none">
                <a:solidFill>
                  <a:srgbClr val="CC0000"/>
                </a:solidFill>
                <a:ea typeface="Courier New" charset="0"/>
                <a:cs typeface="Courier New" charset="0"/>
              </a:rPr>
              <a:t>// to access private class members.      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     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#include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&lt;iostream&gt;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  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6     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using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std::cout;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7  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8    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include definition of class Time from time1.h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9     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#include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>
                <a:solidFill>
                  <a:srgbClr val="0099FF"/>
                </a:solidFill>
                <a:ea typeface="Courier New" charset="0"/>
                <a:cs typeface="Courier New" charset="0"/>
              </a:rPr>
              <a:t>"time1.h"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10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11   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main()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12    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{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13    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  Time t;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create Time object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14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15    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16    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>
                <a:solidFill>
                  <a:srgbClr val="CC0000"/>
                </a:solidFill>
                <a:ea typeface="Courier New" charset="0"/>
                <a:cs typeface="Courier New" charset="0"/>
              </a:rPr>
              <a:t>t.hour = 7;  // error: 'Time::hour' is not accessible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17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18   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>
                <a:solidFill>
                  <a:srgbClr val="CC0000"/>
                </a:solidFill>
                <a:ea typeface="Courier New" charset="0"/>
                <a:cs typeface="Courier New" charset="0"/>
              </a:rPr>
              <a:t>// error: 'Time::minute' is not accessible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19    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>
                <a:solidFill>
                  <a:srgbClr val="CC0000"/>
                </a:solidFill>
                <a:ea typeface="Courier New" charset="0"/>
                <a:cs typeface="Courier New" charset="0"/>
              </a:rPr>
              <a:t>cout &lt;&lt; "minute = " &lt;&lt; t.minute;      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20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21    </a:t>
            </a:r>
            <a:r>
              <a:rPr lang="en-US" altLang="x-none">
                <a:solidFill>
                  <a:srgbClr val="0099FF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>
                <a:solidFill>
                  <a:srgbClr val="0000FF"/>
                </a:solidFill>
                <a:ea typeface="Courier New" charset="0"/>
                <a:cs typeface="Courier New" charset="0"/>
              </a:rPr>
              <a:t>return</a:t>
            </a:r>
            <a:r>
              <a:rPr lang="en-US" altLang="x-none">
                <a:solidFill>
                  <a:srgbClr val="0099FF"/>
                </a:solidFill>
                <a:ea typeface="Courier New" charset="0"/>
                <a:cs typeface="Courier New" charset="0"/>
              </a:rPr>
              <a:t> 0;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22    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23    </a:t>
            </a:r>
            <a:r>
              <a:rPr lang="en-US" altLang="x-none">
                <a:solidFill>
                  <a:srgbClr val="000000"/>
                </a:solidFill>
                <a:ea typeface="Courier New" charset="0"/>
                <a:cs typeface="Courier New" charset="0"/>
              </a:rPr>
              <a:t>} </a:t>
            </a:r>
            <a:r>
              <a:rPr lang="en-US" altLang="x-none">
                <a:solidFill>
                  <a:srgbClr val="008000"/>
                </a:solidFill>
                <a:ea typeface="Courier New" charset="0"/>
                <a:cs typeface="Courier New" charset="0"/>
              </a:rPr>
              <a:t>// end main</a:t>
            </a:r>
            <a:endParaRPr lang="en-US" altLang="x-none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endParaRPr lang="en-US" altLang="x-none"/>
          </a:p>
        </p:txBody>
      </p:sp>
      <p:grpSp>
        <p:nvGrpSpPr>
          <p:cNvPr id="265223" name="Group 7"/>
          <p:cNvGrpSpPr>
            <a:grpSpLocks/>
          </p:cNvGrpSpPr>
          <p:nvPr/>
        </p:nvGrpSpPr>
        <p:grpSpPr bwMode="auto">
          <a:xfrm>
            <a:off x="3352800" y="2854708"/>
            <a:ext cx="4114800" cy="1079500"/>
            <a:chOff x="1152" y="1667"/>
            <a:chExt cx="2592" cy="680"/>
          </a:xfrm>
        </p:grpSpPr>
        <p:sp>
          <p:nvSpPr>
            <p:cNvPr id="265221" name="Text Box 5"/>
            <p:cNvSpPr txBox="1">
              <a:spLocks noChangeArrowheads="1"/>
            </p:cNvSpPr>
            <p:nvPr/>
          </p:nvSpPr>
          <p:spPr bwMode="auto">
            <a:xfrm>
              <a:off x="2064" y="1667"/>
              <a:ext cx="1680" cy="6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Recall data member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hour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is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private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; attempts to access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private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members results in error.</a:t>
              </a:r>
            </a:p>
          </p:txBody>
        </p:sp>
        <p:sp>
          <p:nvSpPr>
            <p:cNvPr id="265222" name="Line 6"/>
            <p:cNvSpPr>
              <a:spLocks noChangeShapeType="1"/>
            </p:cNvSpPr>
            <p:nvPr/>
          </p:nvSpPr>
          <p:spPr bwMode="auto">
            <a:xfrm flipH="1">
              <a:off x="1152" y="1763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265226" name="Group 10"/>
          <p:cNvGrpSpPr>
            <a:grpSpLocks/>
          </p:cNvGrpSpPr>
          <p:nvPr/>
        </p:nvGrpSpPr>
        <p:grpSpPr bwMode="auto">
          <a:xfrm>
            <a:off x="5257800" y="3588133"/>
            <a:ext cx="4114800" cy="1079500"/>
            <a:chOff x="2352" y="2129"/>
            <a:chExt cx="2592" cy="680"/>
          </a:xfrm>
        </p:grpSpPr>
        <p:sp>
          <p:nvSpPr>
            <p:cNvPr id="265224" name="Text Box 8"/>
            <p:cNvSpPr txBox="1">
              <a:spLocks noChangeArrowheads="1"/>
            </p:cNvSpPr>
            <p:nvPr/>
          </p:nvSpPr>
          <p:spPr bwMode="auto">
            <a:xfrm>
              <a:off x="3264" y="2129"/>
              <a:ext cx="1680" cy="68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Data member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minute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also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private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; attempts to access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private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members produces error.</a:t>
              </a:r>
            </a:p>
          </p:txBody>
        </p:sp>
        <p:sp>
          <p:nvSpPr>
            <p:cNvPr id="265225" name="Line 9"/>
            <p:cNvSpPr>
              <a:spLocks noChangeShapeType="1"/>
            </p:cNvSpPr>
            <p:nvPr/>
          </p:nvSpPr>
          <p:spPr bwMode="auto">
            <a:xfrm flipH="1">
              <a:off x="2352" y="2225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524000" y="5466145"/>
            <a:ext cx="7010400" cy="1066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182880" rIns="91440" bIns="18288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200" b="1" kern="1200">
                <a:solidFill>
                  <a:schemeClr val="tx1"/>
                </a:solidFill>
                <a:latin typeface="Courier New" charset="0"/>
                <a:ea typeface="Calibri" charset="0"/>
                <a:cs typeface="Calibri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D:\cpphtp4_examples\ch06\Fig6_06\Fig06_06.cpp(16) : error C2248: </a:t>
            </a:r>
            <a:b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</a:br>
            <a:r>
              <a:rPr lang="en-US" altLang="x-none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'hour' : cannot access private member declared in class 'Time'</a:t>
            </a:r>
            <a:endParaRPr lang="en-US" altLang="x-none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smtClean="0">
                <a:ea typeface="Times New Roman" charset="0"/>
                <a:cs typeface="Times New Roman" charset="0"/>
              </a:rPr>
              <a:t>D:\cpphtp4_examples\ch06\Fig6_06\Fig06_06.cpp(19) : error C2248:</a:t>
            </a:r>
            <a:br>
              <a:rPr lang="en-US" altLang="x-none" smtClean="0">
                <a:ea typeface="Times New Roman" charset="0"/>
                <a:cs typeface="Times New Roman" charset="0"/>
              </a:rPr>
            </a:br>
            <a:r>
              <a:rPr lang="en-US" altLang="x-none" smtClean="0">
                <a:ea typeface="Times New Roman" charset="0"/>
                <a:cs typeface="Times New Roman" charset="0"/>
              </a:rPr>
              <a:t>   'minute' : cannot access private member declared in class 'Time'</a:t>
            </a:r>
            <a:r>
              <a:rPr lang="en-US" altLang="x-none" smtClean="0"/>
              <a:t> </a:t>
            </a:r>
            <a:endParaRPr lang="en-US" altLang="x-none"/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7662863" y="5364546"/>
            <a:ext cx="4071938" cy="849313"/>
            <a:chOff x="2091" y="816"/>
            <a:chExt cx="2565" cy="535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2976" y="816"/>
              <a:ext cx="1680" cy="5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Errors produced by attempting to access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private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members.</a:t>
              </a:r>
            </a:p>
          </p:txBody>
        </p:sp>
        <p:sp>
          <p:nvSpPr>
            <p:cNvPr id="14" name="Line 5"/>
            <p:cNvSpPr>
              <a:spLocks noChangeShapeType="1"/>
            </p:cNvSpPr>
            <p:nvPr/>
          </p:nvSpPr>
          <p:spPr bwMode="auto">
            <a:xfrm flipH="1">
              <a:off x="2091" y="912"/>
              <a:ext cx="885" cy="2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 flipH="1">
              <a:off x="2091" y="912"/>
              <a:ext cx="885" cy="4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344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5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6.1 Introduction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Object-oriented programming (OOP) </a:t>
            </a:r>
          </a:p>
          <a:p>
            <a:pPr lvl="1"/>
            <a:r>
              <a:rPr lang="en-US" altLang="x-none"/>
              <a:t>Encapsulates data (attributes) and functions (behavior) into packages called classes</a:t>
            </a:r>
          </a:p>
          <a:p>
            <a:r>
              <a:rPr lang="en-US" altLang="x-none"/>
              <a:t>Information hiding </a:t>
            </a:r>
          </a:p>
          <a:p>
            <a:pPr lvl="1"/>
            <a:r>
              <a:rPr lang="en-US" altLang="x-none"/>
              <a:t>Class objects communicate across well-defined interfaces</a:t>
            </a:r>
          </a:p>
          <a:p>
            <a:pPr lvl="1"/>
            <a:r>
              <a:rPr lang="en-US" altLang="x-none"/>
              <a:t>Implementation details hidden within classes themselves</a:t>
            </a:r>
          </a:p>
          <a:p>
            <a:r>
              <a:rPr lang="en-US" altLang="x-none"/>
              <a:t>User-defined (programmer-defined) types: classes</a:t>
            </a:r>
          </a:p>
          <a:p>
            <a:pPr lvl="1"/>
            <a:r>
              <a:rPr lang="en-US" altLang="x-none"/>
              <a:t>Data (data members) </a:t>
            </a:r>
          </a:p>
          <a:p>
            <a:pPr lvl="1"/>
            <a:r>
              <a:rPr lang="en-US" altLang="x-none"/>
              <a:t>Functions (member functions or methods)</a:t>
            </a:r>
          </a:p>
          <a:p>
            <a:pPr lvl="1"/>
            <a:r>
              <a:rPr lang="en-US" altLang="x-none"/>
              <a:t>Similar to blueprints – reusable</a:t>
            </a:r>
          </a:p>
          <a:p>
            <a:pPr lvl="1"/>
            <a:r>
              <a:rPr lang="en-US" altLang="x-none"/>
              <a:t>Class instance: object</a:t>
            </a:r>
          </a:p>
          <a:p>
            <a:pPr lvl="1"/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1795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6.2 Structure Definitions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 dirty="0"/>
              <a:t>Structures </a:t>
            </a:r>
          </a:p>
          <a:p>
            <a:pPr lvl="1"/>
            <a:r>
              <a:rPr lang="en-US" altLang="x-none" dirty="0"/>
              <a:t>Aggregate data types built using elements of other types</a:t>
            </a:r>
            <a:br>
              <a:rPr lang="en-US" altLang="x-none" dirty="0"/>
            </a:br>
            <a:endParaRPr lang="en-US" altLang="x-none" b="1" dirty="0">
              <a:latin typeface="Courier New" charset="0"/>
            </a:endParaRPr>
          </a:p>
          <a:p>
            <a:pPr lvl="2">
              <a:buFontTx/>
              <a:buNone/>
            </a:pPr>
            <a:r>
              <a:rPr lang="en-US" altLang="x-none" b="1" dirty="0">
                <a:latin typeface="Courier New" charset="0"/>
              </a:rPr>
              <a:t> </a:t>
            </a:r>
            <a:r>
              <a:rPr lang="en-US" altLang="x-none" b="1" dirty="0" err="1">
                <a:latin typeface="Courier New" charset="0"/>
              </a:rPr>
              <a:t>struct</a:t>
            </a:r>
            <a:r>
              <a:rPr lang="en-US" altLang="x-none" b="1" dirty="0">
                <a:latin typeface="Courier New" charset="0"/>
              </a:rPr>
              <a:t> Time {</a:t>
            </a:r>
          </a:p>
          <a:p>
            <a:pPr lvl="2">
              <a:buFontTx/>
              <a:buNone/>
            </a:pPr>
            <a:r>
              <a:rPr lang="en-US" altLang="x-none" b="1" dirty="0">
                <a:latin typeface="Courier New" charset="0"/>
              </a:rPr>
              <a:t>		</a:t>
            </a:r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hour; </a:t>
            </a:r>
          </a:p>
          <a:p>
            <a:pPr lvl="2">
              <a:buFontTx/>
              <a:buNone/>
            </a:pPr>
            <a:r>
              <a:rPr lang="en-US" altLang="x-none" b="1" dirty="0">
                <a:latin typeface="Courier New" charset="0"/>
              </a:rPr>
              <a:t>		</a:t>
            </a:r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minute; </a:t>
            </a:r>
          </a:p>
          <a:p>
            <a:pPr lvl="2">
              <a:buFontTx/>
              <a:buNone/>
            </a:pPr>
            <a:r>
              <a:rPr lang="en-US" altLang="x-none" b="1" dirty="0">
                <a:latin typeface="Courier New" charset="0"/>
              </a:rPr>
              <a:t>		</a:t>
            </a:r>
            <a:r>
              <a:rPr lang="en-US" altLang="x-none" b="1" dirty="0" err="1">
                <a:latin typeface="Courier New" charset="0"/>
              </a:rPr>
              <a:t>int</a:t>
            </a:r>
            <a:r>
              <a:rPr lang="en-US" altLang="x-none" b="1" dirty="0">
                <a:latin typeface="Courier New" charset="0"/>
              </a:rPr>
              <a:t> second;</a:t>
            </a:r>
          </a:p>
          <a:p>
            <a:pPr lvl="2">
              <a:buFontTx/>
              <a:buNone/>
            </a:pPr>
            <a:r>
              <a:rPr lang="en-US" altLang="x-none" b="1" dirty="0">
                <a:latin typeface="Courier New" charset="0"/>
              </a:rPr>
              <a:t>  }; </a:t>
            </a:r>
          </a:p>
          <a:p>
            <a:r>
              <a:rPr lang="en-US" altLang="x-none" dirty="0"/>
              <a:t>Structure member naming</a:t>
            </a:r>
          </a:p>
          <a:p>
            <a:pPr lvl="1"/>
            <a:r>
              <a:rPr lang="en-US" altLang="x-none" dirty="0"/>
              <a:t>In same </a:t>
            </a:r>
            <a:r>
              <a:rPr lang="en-US" altLang="x-none" b="1" dirty="0" err="1">
                <a:latin typeface="Courier New" charset="0"/>
              </a:rPr>
              <a:t>struct</a:t>
            </a:r>
            <a:r>
              <a:rPr lang="en-US" altLang="x-none" dirty="0"/>
              <a:t>: must have unique names</a:t>
            </a:r>
          </a:p>
          <a:p>
            <a:pPr lvl="1"/>
            <a:r>
              <a:rPr lang="en-US" altLang="x-none" dirty="0"/>
              <a:t>In different </a:t>
            </a:r>
            <a:r>
              <a:rPr lang="en-US" altLang="x-none" b="1" dirty="0" err="1">
                <a:latin typeface="Courier New" charset="0"/>
              </a:rPr>
              <a:t>struct</a:t>
            </a:r>
            <a:r>
              <a:rPr lang="en-US" altLang="x-none" dirty="0" err="1"/>
              <a:t>s</a:t>
            </a:r>
            <a:r>
              <a:rPr lang="en-US" altLang="x-none" dirty="0"/>
              <a:t>: can share name</a:t>
            </a:r>
          </a:p>
          <a:p>
            <a:r>
              <a:rPr lang="en-US" altLang="x-none" b="1" dirty="0" err="1">
                <a:latin typeface="Courier New" charset="0"/>
              </a:rPr>
              <a:t>struct</a:t>
            </a:r>
            <a:r>
              <a:rPr lang="en-US" altLang="x-none" dirty="0"/>
              <a:t> definition must end with semicolon</a:t>
            </a:r>
          </a:p>
        </p:txBody>
      </p:sp>
      <p:grpSp>
        <p:nvGrpSpPr>
          <p:cNvPr id="169988" name="Group 4"/>
          <p:cNvGrpSpPr>
            <a:grpSpLocks/>
          </p:cNvGrpSpPr>
          <p:nvPr/>
        </p:nvGrpSpPr>
        <p:grpSpPr bwMode="auto">
          <a:xfrm>
            <a:off x="4196788" y="2514600"/>
            <a:ext cx="4724400" cy="1219200"/>
            <a:chOff x="2544" y="1488"/>
            <a:chExt cx="2976" cy="768"/>
          </a:xfrm>
        </p:grpSpPr>
        <p:sp>
          <p:nvSpPr>
            <p:cNvPr id="169989" name="Line 5"/>
            <p:cNvSpPr>
              <a:spLocks noChangeShapeType="1"/>
            </p:cNvSpPr>
            <p:nvPr/>
          </p:nvSpPr>
          <p:spPr bwMode="auto">
            <a:xfrm flipH="1" flipV="1">
              <a:off x="2544" y="1584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69990" name="Text Box 6"/>
            <p:cNvSpPr txBox="1">
              <a:spLocks noChangeArrowheads="1"/>
            </p:cNvSpPr>
            <p:nvPr/>
          </p:nvSpPr>
          <p:spPr bwMode="auto">
            <a:xfrm>
              <a:off x="3552" y="1488"/>
              <a:ext cx="1104" cy="23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x-none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Structure tag</a:t>
              </a:r>
            </a:p>
          </p:txBody>
        </p:sp>
        <p:sp>
          <p:nvSpPr>
            <p:cNvPr id="169991" name="Line 7"/>
            <p:cNvSpPr>
              <a:spLocks noChangeShapeType="1"/>
            </p:cNvSpPr>
            <p:nvPr/>
          </p:nvSpPr>
          <p:spPr bwMode="auto">
            <a:xfrm flipH="1" flipV="1">
              <a:off x="2928" y="2016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69992" name="Text Box 8"/>
            <p:cNvSpPr txBox="1">
              <a:spLocks noChangeArrowheads="1"/>
            </p:cNvSpPr>
            <p:nvPr/>
          </p:nvSpPr>
          <p:spPr bwMode="auto">
            <a:xfrm>
              <a:off x="4272" y="1923"/>
              <a:ext cx="1248" cy="23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x-none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Structure members</a:t>
              </a:r>
              <a:endParaRPr lang="en-US" altLang="x-none" sz="1600">
                <a:solidFill>
                  <a:srgbClr val="000000"/>
                </a:solidFill>
                <a:ea typeface="Times New Roman" charset="0"/>
                <a:cs typeface="Times New Roman" charset="0"/>
              </a:endParaRPr>
            </a:p>
          </p:txBody>
        </p:sp>
        <p:sp>
          <p:nvSpPr>
            <p:cNvPr id="169993" name="Line 9"/>
            <p:cNvSpPr>
              <a:spLocks noChangeShapeType="1"/>
            </p:cNvSpPr>
            <p:nvPr/>
          </p:nvSpPr>
          <p:spPr bwMode="auto">
            <a:xfrm>
              <a:off x="2928" y="172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7085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6.2 Structure Definitions</a:t>
            </a:r>
          </a:p>
        </p:txBody>
      </p:sp>
      <p:sp>
        <p:nvSpPr>
          <p:cNvPr id="1710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/>
              <a:t>Self-referential structure 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Structure member cannot be instance of enclosing </a:t>
            </a:r>
            <a:r>
              <a:rPr lang="en-US" altLang="x-none" b="1">
                <a:latin typeface="Courier New" charset="0"/>
              </a:rPr>
              <a:t>struct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Structure member can be pointer to instance of enclosing </a:t>
            </a:r>
            <a:r>
              <a:rPr lang="en-US" altLang="x-none" b="1">
                <a:latin typeface="Courier New" charset="0"/>
              </a:rPr>
              <a:t>struct</a:t>
            </a:r>
            <a:r>
              <a:rPr lang="en-US" altLang="x-none"/>
              <a:t> (self-referential structure)</a:t>
            </a:r>
          </a:p>
          <a:p>
            <a:pPr lvl="2">
              <a:lnSpc>
                <a:spcPct val="90000"/>
              </a:lnSpc>
            </a:pPr>
            <a:r>
              <a:rPr lang="en-US" altLang="x-none"/>
              <a:t>Used for linked lists, queues, stacks and trees</a:t>
            </a:r>
          </a:p>
          <a:p>
            <a:pPr>
              <a:lnSpc>
                <a:spcPct val="90000"/>
              </a:lnSpc>
            </a:pPr>
            <a:r>
              <a:rPr lang="en-US" altLang="x-none" b="1">
                <a:latin typeface="Courier New" charset="0"/>
              </a:rPr>
              <a:t>struct</a:t>
            </a:r>
            <a:r>
              <a:rPr lang="en-US" altLang="x-none"/>
              <a:t> definition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Creates new data type used to declare variables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Structure variables declared like variables of other types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Examples:</a:t>
            </a:r>
          </a:p>
          <a:p>
            <a:pPr lvl="2">
              <a:lnSpc>
                <a:spcPct val="90000"/>
              </a:lnSpc>
            </a:pPr>
            <a:r>
              <a:rPr lang="en-US" altLang="x-none" b="1">
                <a:latin typeface="Courier New" charset="0"/>
              </a:rPr>
              <a:t>Time timeObject;</a:t>
            </a:r>
          </a:p>
          <a:p>
            <a:pPr lvl="2">
              <a:lnSpc>
                <a:spcPct val="90000"/>
              </a:lnSpc>
            </a:pPr>
            <a:r>
              <a:rPr lang="en-US" altLang="x-none" b="1">
                <a:latin typeface="Courier New" charset="0"/>
              </a:rPr>
              <a:t>Time timeArray[ 10 ]; </a:t>
            </a:r>
          </a:p>
          <a:p>
            <a:pPr lvl="2">
              <a:lnSpc>
                <a:spcPct val="90000"/>
              </a:lnSpc>
            </a:pPr>
            <a:r>
              <a:rPr lang="en-US" altLang="x-none" b="1">
                <a:latin typeface="Courier New" charset="0"/>
              </a:rPr>
              <a:t>Time *timePtr;</a:t>
            </a:r>
          </a:p>
          <a:p>
            <a:pPr lvl="2">
              <a:lnSpc>
                <a:spcPct val="90000"/>
              </a:lnSpc>
            </a:pPr>
            <a:r>
              <a:rPr lang="en-US" altLang="x-none" b="1">
                <a:latin typeface="Courier New" charset="0"/>
              </a:rPr>
              <a:t>Time &amp;timeRef = timeObject;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x-none" b="1">
                <a:latin typeface="Courier New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801304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6.3 Accessing Structure Members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Member access operators</a:t>
            </a:r>
          </a:p>
          <a:p>
            <a:pPr lvl="1"/>
            <a:r>
              <a:rPr lang="en-US" altLang="x-none"/>
              <a:t>Dot operator (</a:t>
            </a:r>
            <a:r>
              <a:rPr lang="en-US" altLang="x-none" b="1">
                <a:latin typeface="Courier New" charset="0"/>
              </a:rPr>
              <a:t>.</a:t>
            </a:r>
            <a:r>
              <a:rPr lang="en-US" altLang="x-none"/>
              <a:t>) for structure and class members</a:t>
            </a:r>
          </a:p>
          <a:p>
            <a:pPr lvl="1"/>
            <a:r>
              <a:rPr lang="en-US" altLang="x-none"/>
              <a:t>Arrow operator (</a:t>
            </a:r>
            <a:r>
              <a:rPr lang="en-US" altLang="x-none" b="1">
                <a:latin typeface="Courier New" charset="0"/>
              </a:rPr>
              <a:t>-&gt;</a:t>
            </a:r>
            <a:r>
              <a:rPr lang="en-US" altLang="x-none"/>
              <a:t>) for structure and class members via pointer to object</a:t>
            </a:r>
          </a:p>
          <a:p>
            <a:pPr lvl="1"/>
            <a:r>
              <a:rPr lang="en-US" altLang="x-none"/>
              <a:t>Print member </a:t>
            </a:r>
            <a:r>
              <a:rPr lang="en-US" altLang="x-none" b="1">
                <a:latin typeface="Courier New" charset="0"/>
              </a:rPr>
              <a:t>hour</a:t>
            </a:r>
            <a:r>
              <a:rPr lang="en-US" altLang="x-none"/>
              <a:t> of </a:t>
            </a:r>
            <a:r>
              <a:rPr lang="en-US" altLang="x-none" b="1">
                <a:latin typeface="Courier New" charset="0"/>
              </a:rPr>
              <a:t>timeObject</a:t>
            </a:r>
            <a:r>
              <a:rPr lang="en-US" altLang="x-none"/>
              <a:t>: </a:t>
            </a:r>
          </a:p>
          <a:p>
            <a:pPr lvl="1">
              <a:buFontTx/>
              <a:buNone/>
            </a:pPr>
            <a:r>
              <a:rPr lang="en-US" altLang="x-none" b="1">
                <a:latin typeface="Courier New" charset="0"/>
              </a:rPr>
              <a:t>			cout &lt;&lt; timeObject.hour;        </a:t>
            </a:r>
          </a:p>
          <a:p>
            <a:pPr lvl="2">
              <a:buFontTx/>
              <a:buNone/>
            </a:pPr>
            <a:r>
              <a:rPr lang="en-US" altLang="x-none"/>
              <a:t>			OR</a:t>
            </a:r>
          </a:p>
          <a:p>
            <a:pPr lvl="2">
              <a:buFontTx/>
              <a:buNone/>
            </a:pPr>
            <a:r>
              <a:rPr lang="en-US" altLang="x-none" b="1">
                <a:latin typeface="Courier New" charset="0"/>
              </a:rPr>
              <a:t>	   	timePtr = &amp;timeObject;</a:t>
            </a:r>
            <a:br>
              <a:rPr lang="en-US" altLang="x-none" b="1">
                <a:latin typeface="Courier New" charset="0"/>
              </a:rPr>
            </a:br>
            <a:r>
              <a:rPr lang="en-US" altLang="x-none" b="1">
                <a:latin typeface="Courier New" charset="0"/>
              </a:rPr>
              <a:t>   	cout &lt;&lt; timePtr-&gt;hour;</a:t>
            </a:r>
          </a:p>
          <a:p>
            <a:pPr lvl="1"/>
            <a:r>
              <a:rPr lang="en-US" altLang="x-none" b="1">
                <a:latin typeface="Courier New" charset="0"/>
              </a:rPr>
              <a:t>timePtr-&gt;hour</a:t>
            </a:r>
            <a:r>
              <a:rPr lang="en-US" altLang="x-none"/>
              <a:t> same as </a:t>
            </a:r>
            <a:r>
              <a:rPr lang="en-US" altLang="x-none" b="1">
                <a:latin typeface="Courier New" charset="0"/>
              </a:rPr>
              <a:t>( *timePtr ).hour</a:t>
            </a:r>
          </a:p>
          <a:p>
            <a:pPr lvl="2"/>
            <a:r>
              <a:rPr lang="en-US" altLang="x-none"/>
              <a:t>Parentheses required</a:t>
            </a:r>
          </a:p>
          <a:p>
            <a:pPr lvl="3"/>
            <a:r>
              <a:rPr lang="en-US" altLang="x-none" b="1">
                <a:latin typeface="Courier New" charset="0"/>
              </a:rPr>
              <a:t>*</a:t>
            </a:r>
            <a:r>
              <a:rPr lang="en-US" altLang="x-none"/>
              <a:t> lower precedence than </a:t>
            </a:r>
            <a:r>
              <a:rPr lang="en-US" altLang="x-none" b="1">
                <a:latin typeface="Courier New" charset="0"/>
              </a:rPr>
              <a:t>.</a:t>
            </a:r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5836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9025" y="76200"/>
            <a:ext cx="11648661" cy="1066800"/>
          </a:xfrm>
        </p:spPr>
        <p:txBody>
          <a:bodyPr/>
          <a:lstStyle/>
          <a:p>
            <a:r>
              <a:rPr lang="en-US" altLang="x-none" sz="3600" dirty="0">
                <a:ea typeface="Times New Roman" charset="0"/>
                <a:cs typeface="Times New Roman" charset="0"/>
              </a:rPr>
              <a:t>6.4 Implementing a User-Defined Type </a:t>
            </a:r>
            <a:r>
              <a:rPr lang="en-US" altLang="x-none" sz="3600" b="1" dirty="0">
                <a:latin typeface="Courier New" charset="0"/>
                <a:ea typeface="Times New Roman" charset="0"/>
                <a:cs typeface="Times New Roman" charset="0"/>
              </a:rPr>
              <a:t>Time</a:t>
            </a:r>
            <a:r>
              <a:rPr lang="en-US" altLang="x-none" sz="3600" dirty="0">
                <a:ea typeface="Times New Roman" charset="0"/>
                <a:cs typeface="Times New Roman" charset="0"/>
              </a:rPr>
              <a:t> with a </a:t>
            </a:r>
            <a:r>
              <a:rPr lang="en-US" altLang="x-none" sz="3600" b="1" dirty="0" err="1">
                <a:latin typeface="Courier New" charset="0"/>
                <a:ea typeface="Times New Roman" charset="0"/>
                <a:cs typeface="Times New Roman" charset="0"/>
              </a:rPr>
              <a:t>struct</a:t>
            </a:r>
            <a:endParaRPr lang="en-US" altLang="x-none" sz="3600" b="1" dirty="0">
              <a:latin typeface="Courier New" charset="0"/>
              <a:ea typeface="Times New Roman" charset="0"/>
              <a:cs typeface="Times New Roman" charset="0"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x-none"/>
              <a:t>Default: structures passed by value </a:t>
            </a:r>
          </a:p>
          <a:p>
            <a:pPr lvl="1"/>
            <a:r>
              <a:rPr lang="en-US" altLang="x-none"/>
              <a:t>Pass structure by reference</a:t>
            </a:r>
          </a:p>
          <a:p>
            <a:pPr lvl="2"/>
            <a:r>
              <a:rPr lang="en-US" altLang="x-none"/>
              <a:t>Avoid overhead of copying structure</a:t>
            </a:r>
          </a:p>
          <a:p>
            <a:r>
              <a:rPr lang="en-US" altLang="x-none"/>
              <a:t>C-style structures </a:t>
            </a:r>
          </a:p>
          <a:p>
            <a:pPr lvl="1"/>
            <a:r>
              <a:rPr lang="en-US" altLang="x-none"/>
              <a:t>No “interface”</a:t>
            </a:r>
          </a:p>
          <a:p>
            <a:pPr lvl="2"/>
            <a:r>
              <a:rPr lang="en-US" altLang="x-none"/>
              <a:t>If implementation changes, all programs using that </a:t>
            </a:r>
            <a:r>
              <a:rPr lang="en-US" altLang="x-none" b="1">
                <a:latin typeface="Courier New" charset="0"/>
              </a:rPr>
              <a:t>struct</a:t>
            </a:r>
            <a:r>
              <a:rPr lang="en-US" altLang="x-none"/>
              <a:t> must change accordingly</a:t>
            </a:r>
          </a:p>
          <a:p>
            <a:pPr lvl="1"/>
            <a:r>
              <a:rPr lang="en-US" altLang="x-none"/>
              <a:t>Cannot print as unit</a:t>
            </a:r>
          </a:p>
          <a:p>
            <a:pPr lvl="2"/>
            <a:r>
              <a:rPr lang="en-US" altLang="x-none"/>
              <a:t>Must print/format member by member</a:t>
            </a:r>
          </a:p>
          <a:p>
            <a:pPr lvl="1"/>
            <a:r>
              <a:rPr lang="en-US" altLang="x-none"/>
              <a:t>Cannot compare in entirety</a:t>
            </a:r>
          </a:p>
          <a:p>
            <a:pPr lvl="2"/>
            <a:r>
              <a:rPr lang="en-US" altLang="x-none"/>
              <a:t>Must compare member by member</a:t>
            </a:r>
          </a:p>
        </p:txBody>
      </p:sp>
    </p:spTree>
    <p:extLst>
      <p:ext uri="{BB962C8B-B14F-4D97-AF65-F5344CB8AC3E}">
        <p14:creationId xmlns:p14="http://schemas.microsoft.com/office/powerpoint/2010/main" val="123848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854764" y="-6762"/>
            <a:ext cx="6324600" cy="686476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182880" rIns="91440" bIns="18288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1200" b="1" kern="1200">
                <a:solidFill>
                  <a:schemeClr val="tx1"/>
                </a:solidFill>
                <a:latin typeface="Courier New" charset="0"/>
                <a:ea typeface="Calibri" charset="0"/>
                <a:cs typeface="Calibri" charset="0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2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32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"Dinner will be held at "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33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printUniversal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dinnerTime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);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34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" universal time,\</a:t>
            </a:r>
            <a:r>
              <a:rPr lang="en-US" altLang="x-none" dirty="0" err="1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nwhich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 is "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35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printStandard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dinnerTime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); 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36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" standard time.\n"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37    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38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dinnerTime.hour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=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29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   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set hour to invalid value  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39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dinnerTime.minute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=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73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 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set minute to invalid value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40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41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"\</a:t>
            </a:r>
            <a:r>
              <a:rPr lang="en-US" altLang="x-none" dirty="0" err="1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nTime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 with invalid values: "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42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printUniversal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dinnerTime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);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43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 err="1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endl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45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smtClean="0">
                <a:solidFill>
                  <a:srgbClr val="0000FF"/>
                </a:solidFill>
                <a:ea typeface="Courier New" charset="0"/>
                <a:cs typeface="Courier New" charset="0"/>
              </a:rPr>
              <a:t>return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dirty="0" smtClean="0">
                <a:solidFill>
                  <a:srgbClr val="0099FF"/>
                </a:solidFill>
                <a:ea typeface="Courier New" charset="0"/>
                <a:cs typeface="Courier New" charset="0"/>
              </a:rPr>
              <a:t>0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  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47    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}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end main</a:t>
            </a:r>
            <a:endParaRPr lang="en-US" altLang="x-none" dirty="0" smtClean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48   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print time in universal-time format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50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void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printUniversal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 err="1">
                <a:solidFill>
                  <a:srgbClr val="0000FF"/>
                </a:solidFill>
                <a:ea typeface="Courier New" charset="0"/>
                <a:cs typeface="Courier New" charset="0"/>
              </a:rPr>
              <a:t>const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Time &amp;t )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51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{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52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setfill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'0'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) &lt;&lt;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setw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2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) &lt;&lt;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t.hour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":"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53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     &lt;&lt;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setw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2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) &lt;&lt;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t.minute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":"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54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     &lt;&lt;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setw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2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) &lt;&lt;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t.second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56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}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end function </a:t>
            </a:r>
            <a:r>
              <a:rPr lang="en-US" altLang="x-none" dirty="0" err="1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printUniversal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58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print time in standard-time format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59    </a:t>
            </a:r>
            <a:r>
              <a:rPr lang="en-US" altLang="x-none" dirty="0">
                <a:solidFill>
                  <a:srgbClr val="0000FF"/>
                </a:solidFill>
                <a:ea typeface="Courier New" charset="0"/>
                <a:cs typeface="Courier New" charset="0"/>
              </a:rPr>
              <a:t>void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printStandard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 err="1">
                <a:solidFill>
                  <a:srgbClr val="0000FF"/>
                </a:solidFill>
                <a:ea typeface="Courier New" charset="0"/>
                <a:cs typeface="Courier New" charset="0"/>
              </a:rPr>
              <a:t>const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Time &amp;t )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60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{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61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cout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( (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t.hour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==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0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||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t.hour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==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12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) ?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62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         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12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: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t.hour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%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12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) &lt;&lt;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 ":"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setfill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'0'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)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63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     &lt;&lt;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setw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2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) &lt;&lt;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t.minute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&lt;&lt;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":"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64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     &lt;&lt;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setw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(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2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) &lt;&lt;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t.second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65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     &lt;&lt; (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t.hour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&lt;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12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?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" AM"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: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" PM"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);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67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}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end function </a:t>
            </a:r>
            <a:r>
              <a:rPr lang="en-US" altLang="x-none" dirty="0" err="1">
                <a:solidFill>
                  <a:srgbClr val="008000"/>
                </a:solidFill>
                <a:ea typeface="Courier New" charset="0"/>
                <a:cs typeface="Courier New" charset="0"/>
              </a:rPr>
              <a:t>printStandard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endParaRPr lang="en-US" altLang="x-none" dirty="0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" y="0"/>
            <a:ext cx="5854764" cy="6858000"/>
          </a:xfrm>
        </p:spPr>
        <p:txBody>
          <a:bodyPr/>
          <a:lstStyle/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      </a:t>
            </a:r>
            <a:r>
              <a:rPr lang="en-US" altLang="x-none" dirty="0">
                <a:solidFill>
                  <a:srgbClr val="008000"/>
                </a:solidFill>
                <a:ea typeface="Times New Roman" charset="0"/>
                <a:cs typeface="Times New Roman" charset="0"/>
              </a:rPr>
              <a:t>// Fig. 6.1: fig06_01.cpp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      </a:t>
            </a:r>
            <a:r>
              <a:rPr lang="en-US" altLang="x-none" dirty="0">
                <a:solidFill>
                  <a:srgbClr val="008000"/>
                </a:solidFill>
                <a:ea typeface="Times New Roman" charset="0"/>
                <a:cs typeface="Times New Roman" charset="0"/>
              </a:rPr>
              <a:t>// Create a structure, set its members, and print it.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      </a:t>
            </a:r>
            <a:r>
              <a:rPr lang="en-US" altLang="x-none" dirty="0">
                <a:solidFill>
                  <a:srgbClr val="0000FF"/>
                </a:solidFill>
                <a:ea typeface="Times New Roman" charset="0"/>
                <a:cs typeface="Times New Roman" charset="0"/>
              </a:rPr>
              <a:t>#include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&lt;</a:t>
            </a:r>
            <a:r>
              <a:rPr lang="en-US" altLang="x-none" dirty="0" err="1">
                <a:solidFill>
                  <a:srgbClr val="000000"/>
                </a:solidFill>
                <a:ea typeface="Times New Roman" charset="0"/>
                <a:cs typeface="Times New Roman" charset="0"/>
              </a:rPr>
              <a:t>iostream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&gt;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5      </a:t>
            </a:r>
            <a:r>
              <a:rPr lang="en-US" altLang="x-none" dirty="0">
                <a:solidFill>
                  <a:srgbClr val="0000FF"/>
                </a:solidFill>
                <a:ea typeface="Times New Roman" charset="0"/>
                <a:cs typeface="Times New Roman" charset="0"/>
              </a:rPr>
              <a:t>using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ea typeface="Times New Roman" charset="0"/>
                <a:cs typeface="Times New Roman" charset="0"/>
              </a:rPr>
              <a:t>std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::</a:t>
            </a:r>
            <a:r>
              <a:rPr lang="en-US" altLang="x-none" dirty="0" err="1">
                <a:solidFill>
                  <a:srgbClr val="000000"/>
                </a:solidFill>
                <a:ea typeface="Times New Roman" charset="0"/>
                <a:cs typeface="Times New Roman" charset="0"/>
              </a:rPr>
              <a:t>cout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6      </a:t>
            </a:r>
            <a:r>
              <a:rPr lang="en-US" altLang="x-none" dirty="0">
                <a:solidFill>
                  <a:srgbClr val="0000FF"/>
                </a:solidFill>
                <a:ea typeface="Times New Roman" charset="0"/>
                <a:cs typeface="Times New Roman" charset="0"/>
              </a:rPr>
              <a:t>using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ea typeface="Times New Roman" charset="0"/>
                <a:cs typeface="Times New Roman" charset="0"/>
              </a:rPr>
              <a:t>std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::</a:t>
            </a:r>
            <a:r>
              <a:rPr lang="en-US" altLang="x-none" dirty="0" err="1">
                <a:solidFill>
                  <a:srgbClr val="000000"/>
                </a:solidFill>
                <a:ea typeface="Times New Roman" charset="0"/>
                <a:cs typeface="Times New Roman" charset="0"/>
              </a:rPr>
              <a:t>endl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7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8      </a:t>
            </a:r>
            <a:r>
              <a:rPr lang="en-US" altLang="x-none" dirty="0">
                <a:solidFill>
                  <a:srgbClr val="0000FF"/>
                </a:solidFill>
                <a:ea typeface="Times New Roman" charset="0"/>
                <a:cs typeface="Times New Roman" charset="0"/>
              </a:rPr>
              <a:t>#include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&lt;</a:t>
            </a:r>
            <a:r>
              <a:rPr lang="en-US" altLang="x-none" dirty="0" err="1">
                <a:solidFill>
                  <a:srgbClr val="000000"/>
                </a:solidFill>
                <a:ea typeface="Times New Roman" charset="0"/>
                <a:cs typeface="Times New Roman" charset="0"/>
              </a:rPr>
              <a:t>iomanip</a:t>
            </a:r>
            <a:r>
              <a:rPr lang="en-US" altLang="x-none" dirty="0" smtClean="0">
                <a:solidFill>
                  <a:srgbClr val="000000"/>
                </a:solidFill>
                <a:ea typeface="Times New Roman" charset="0"/>
                <a:cs typeface="Times New Roman" charset="0"/>
              </a:rPr>
              <a:t>&gt;</a:t>
            </a:r>
            <a:r>
              <a:rPr lang="en-US" altLang="x-none" dirty="0" smtClean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10    </a:t>
            </a:r>
            <a:r>
              <a:rPr lang="en-US" altLang="x-none" dirty="0">
                <a:solidFill>
                  <a:srgbClr val="0000FF"/>
                </a:solidFill>
                <a:ea typeface="Times New Roman" charset="0"/>
                <a:cs typeface="Times New Roman" charset="0"/>
              </a:rPr>
              <a:t>using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ea typeface="Times New Roman" charset="0"/>
                <a:cs typeface="Times New Roman" charset="0"/>
              </a:rPr>
              <a:t>std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::</a:t>
            </a:r>
            <a:r>
              <a:rPr lang="en-US" altLang="x-none" dirty="0" err="1">
                <a:solidFill>
                  <a:srgbClr val="000000"/>
                </a:solidFill>
                <a:ea typeface="Times New Roman" charset="0"/>
                <a:cs typeface="Times New Roman" charset="0"/>
              </a:rPr>
              <a:t>setfill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11    </a:t>
            </a:r>
            <a:r>
              <a:rPr lang="en-US" altLang="x-none" dirty="0">
                <a:solidFill>
                  <a:srgbClr val="0000FF"/>
                </a:solidFill>
                <a:ea typeface="Times New Roman" charset="0"/>
                <a:cs typeface="Times New Roman" charset="0"/>
              </a:rPr>
              <a:t>using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ea typeface="Times New Roman" charset="0"/>
                <a:cs typeface="Times New Roman" charset="0"/>
              </a:rPr>
              <a:t>std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::</a:t>
            </a:r>
            <a:r>
              <a:rPr lang="en-US" altLang="x-none" dirty="0" err="1">
                <a:solidFill>
                  <a:srgbClr val="000000"/>
                </a:solidFill>
                <a:ea typeface="Times New Roman" charset="0"/>
                <a:cs typeface="Times New Roman" charset="0"/>
              </a:rPr>
              <a:t>setw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;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12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13    </a:t>
            </a:r>
            <a:r>
              <a:rPr lang="en-US" altLang="x-none" dirty="0">
                <a:solidFill>
                  <a:srgbClr val="008000"/>
                </a:solidFill>
                <a:ea typeface="Times New Roman" charset="0"/>
                <a:cs typeface="Times New Roman" charset="0"/>
              </a:rPr>
              <a:t>// structure definition                  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14    </a:t>
            </a:r>
            <a:r>
              <a:rPr lang="en-US" altLang="x-none" dirty="0" err="1">
                <a:solidFill>
                  <a:srgbClr val="0000FF"/>
                </a:solidFill>
                <a:ea typeface="Times New Roman" charset="0"/>
                <a:cs typeface="Times New Roman" charset="0"/>
              </a:rPr>
              <a:t>struct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Time {                            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15    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  </a:t>
            </a:r>
            <a:r>
              <a:rPr lang="en-US" altLang="x-none" dirty="0" err="1">
                <a:solidFill>
                  <a:srgbClr val="0000FF"/>
                </a:solidFill>
                <a:ea typeface="Times New Roman" charset="0"/>
                <a:cs typeface="Times New Roman" charset="0"/>
              </a:rPr>
              <a:t>int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hour;     </a:t>
            </a:r>
            <a:r>
              <a:rPr lang="en-US" altLang="x-none" dirty="0">
                <a:solidFill>
                  <a:srgbClr val="008000"/>
                </a:solidFill>
                <a:ea typeface="Times New Roman" charset="0"/>
                <a:cs typeface="Times New Roman" charset="0"/>
              </a:rPr>
              <a:t>// 0-23 (24-hour clock format)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16    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  </a:t>
            </a:r>
            <a:r>
              <a:rPr lang="en-US" altLang="x-none" dirty="0" err="1">
                <a:solidFill>
                  <a:srgbClr val="0000FF"/>
                </a:solidFill>
                <a:ea typeface="Times New Roman" charset="0"/>
                <a:cs typeface="Times New Roman" charset="0"/>
              </a:rPr>
              <a:t>int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minute;   </a:t>
            </a:r>
            <a:r>
              <a:rPr lang="en-US" altLang="x-none" dirty="0">
                <a:solidFill>
                  <a:srgbClr val="008000"/>
                </a:solidFill>
                <a:ea typeface="Times New Roman" charset="0"/>
                <a:cs typeface="Times New Roman" charset="0"/>
              </a:rPr>
              <a:t>// 0-59                 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17    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  </a:t>
            </a:r>
            <a:r>
              <a:rPr lang="en-US" altLang="x-none" dirty="0" err="1">
                <a:solidFill>
                  <a:srgbClr val="0000FF"/>
                </a:solidFill>
                <a:ea typeface="Times New Roman" charset="0"/>
                <a:cs typeface="Times New Roman" charset="0"/>
              </a:rPr>
              <a:t>int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second;   </a:t>
            </a:r>
            <a:r>
              <a:rPr lang="en-US" altLang="x-none" dirty="0">
                <a:solidFill>
                  <a:srgbClr val="008000"/>
                </a:solidFill>
                <a:ea typeface="Times New Roman" charset="0"/>
                <a:cs typeface="Times New Roman" charset="0"/>
              </a:rPr>
              <a:t>// 0-59                 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18    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                                        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19    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}; </a:t>
            </a:r>
            <a:r>
              <a:rPr lang="en-US" altLang="x-none" dirty="0">
                <a:solidFill>
                  <a:srgbClr val="008000"/>
                </a:solidFill>
                <a:ea typeface="Times New Roman" charset="0"/>
                <a:cs typeface="Times New Roman" charset="0"/>
              </a:rPr>
              <a:t>// end </a:t>
            </a:r>
            <a:r>
              <a:rPr lang="en-US" altLang="x-none" dirty="0" err="1">
                <a:solidFill>
                  <a:srgbClr val="008000"/>
                </a:solidFill>
                <a:ea typeface="Times New Roman" charset="0"/>
                <a:cs typeface="Times New Roman" charset="0"/>
              </a:rPr>
              <a:t>struct</a:t>
            </a:r>
            <a:r>
              <a:rPr lang="en-US" altLang="x-none" dirty="0">
                <a:solidFill>
                  <a:srgbClr val="008000"/>
                </a:solidFill>
                <a:ea typeface="Times New Roman" charset="0"/>
                <a:cs typeface="Times New Roman" charset="0"/>
              </a:rPr>
              <a:t> Time                    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20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21    </a:t>
            </a:r>
            <a:r>
              <a:rPr lang="en-US" altLang="x-none" dirty="0">
                <a:solidFill>
                  <a:srgbClr val="0000FF"/>
                </a:solidFill>
                <a:ea typeface="Times New Roman" charset="0"/>
                <a:cs typeface="Times New Roman" charset="0"/>
              </a:rPr>
              <a:t>void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ea typeface="Times New Roman" charset="0"/>
                <a:cs typeface="Times New Roman" charset="0"/>
              </a:rPr>
              <a:t>printUniversal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( </a:t>
            </a:r>
            <a:r>
              <a:rPr lang="en-US" altLang="x-none" dirty="0" err="1">
                <a:solidFill>
                  <a:srgbClr val="0000FF"/>
                </a:solidFill>
                <a:ea typeface="Times New Roman" charset="0"/>
                <a:cs typeface="Times New Roman" charset="0"/>
              </a:rPr>
              <a:t>const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Time &amp; );  </a:t>
            </a:r>
            <a:r>
              <a:rPr lang="en-US" altLang="x-none" dirty="0">
                <a:solidFill>
                  <a:srgbClr val="008000"/>
                </a:solidFill>
                <a:ea typeface="Times New Roman" charset="0"/>
                <a:cs typeface="Times New Roman" charset="0"/>
              </a:rPr>
              <a:t>// prototype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22    </a:t>
            </a:r>
            <a:r>
              <a:rPr lang="en-US" altLang="x-none" dirty="0">
                <a:solidFill>
                  <a:srgbClr val="0000FF"/>
                </a:solidFill>
                <a:ea typeface="Times New Roman" charset="0"/>
                <a:cs typeface="Times New Roman" charset="0"/>
              </a:rPr>
              <a:t>void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altLang="x-none" dirty="0" err="1">
                <a:solidFill>
                  <a:srgbClr val="000000"/>
                </a:solidFill>
                <a:ea typeface="Times New Roman" charset="0"/>
                <a:cs typeface="Times New Roman" charset="0"/>
              </a:rPr>
              <a:t>printStandard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( </a:t>
            </a:r>
            <a:r>
              <a:rPr lang="en-US" altLang="x-none" dirty="0" err="1">
                <a:solidFill>
                  <a:srgbClr val="0000FF"/>
                </a:solidFill>
                <a:ea typeface="Times New Roman" charset="0"/>
                <a:cs typeface="Times New Roman" charset="0"/>
              </a:rPr>
              <a:t>const</a:t>
            </a:r>
            <a:r>
              <a:rPr lang="en-US" altLang="x-none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 Time &amp; );   </a:t>
            </a:r>
            <a:r>
              <a:rPr lang="en-US" altLang="x-none" dirty="0">
                <a:solidFill>
                  <a:srgbClr val="008000"/>
                </a:solidFill>
                <a:ea typeface="Times New Roman" charset="0"/>
                <a:cs typeface="Times New Roman" charset="0"/>
              </a:rPr>
              <a:t>// prototype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23    </a:t>
            </a:r>
            <a:endParaRPr lang="en-US" altLang="x-none" dirty="0" smtClean="0">
              <a:solidFill>
                <a:srgbClr val="5F5F5F"/>
              </a:solidFill>
              <a:latin typeface="AvantGarde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24    </a:t>
            </a:r>
            <a:r>
              <a:rPr lang="en-US" altLang="x-none" dirty="0" err="1">
                <a:solidFill>
                  <a:srgbClr val="0000FF"/>
                </a:solidFill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main()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25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{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26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Time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dinnerTime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;        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// variable of new type Time  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27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28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dinnerTime.hour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=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18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;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set hour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of </a:t>
            </a:r>
            <a:r>
              <a:rPr lang="en-US" altLang="x-none" dirty="0" err="1">
                <a:solidFill>
                  <a:srgbClr val="008000"/>
                </a:solidFill>
                <a:ea typeface="Courier New" charset="0"/>
                <a:cs typeface="Courier New" charset="0"/>
              </a:rPr>
              <a:t>dinnerTime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29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dinnerTime.minute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=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30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set minute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of </a:t>
            </a:r>
            <a:r>
              <a:rPr lang="en-US" altLang="x-none" dirty="0" err="1">
                <a:solidFill>
                  <a:srgbClr val="008000"/>
                </a:solidFill>
                <a:ea typeface="Courier New" charset="0"/>
                <a:cs typeface="Courier New" charset="0"/>
              </a:rPr>
              <a:t>dinnerTime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30    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</a:t>
            </a:r>
            <a:r>
              <a:rPr lang="en-US" altLang="x-none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dinnerTime.second</a:t>
            </a:r>
            <a:r>
              <a:rPr lang="en-US" altLang="x-none" dirty="0">
                <a:solidFill>
                  <a:srgbClr val="000000"/>
                </a:solidFill>
                <a:ea typeface="Courier New" charset="0"/>
                <a:cs typeface="Courier New" charset="0"/>
              </a:rPr>
              <a:t> = </a:t>
            </a:r>
            <a:r>
              <a:rPr lang="en-US" altLang="x-none" dirty="0">
                <a:solidFill>
                  <a:srgbClr val="0099FF"/>
                </a:solidFill>
                <a:ea typeface="Courier New" charset="0"/>
                <a:cs typeface="Courier New" charset="0"/>
              </a:rPr>
              <a:t>0</a:t>
            </a:r>
            <a:r>
              <a:rPr lang="en-US" altLang="x-none" dirty="0" smtClean="0">
                <a:solidFill>
                  <a:srgbClr val="000000"/>
                </a:solidFill>
                <a:ea typeface="Courier New" charset="0"/>
                <a:cs typeface="Courier New" charset="0"/>
              </a:rPr>
              <a:t>;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// </a:t>
            </a:r>
            <a:r>
              <a:rPr lang="en-US" altLang="x-none" dirty="0">
                <a:solidFill>
                  <a:srgbClr val="008000"/>
                </a:solidFill>
                <a:ea typeface="Courier New" charset="0"/>
                <a:cs typeface="Courier New" charset="0"/>
              </a:rPr>
              <a:t>set second </a:t>
            </a:r>
            <a:r>
              <a:rPr lang="en-US" altLang="x-none" dirty="0" smtClean="0">
                <a:solidFill>
                  <a:srgbClr val="008000"/>
                </a:solidFill>
                <a:ea typeface="Courier New" charset="0"/>
                <a:cs typeface="Courier New" charset="0"/>
              </a:rPr>
              <a:t>of </a:t>
            </a:r>
            <a:r>
              <a:rPr lang="en-US" altLang="x-none" dirty="0" err="1">
                <a:solidFill>
                  <a:srgbClr val="008000"/>
                </a:solidFill>
                <a:ea typeface="Courier New" charset="0"/>
                <a:cs typeface="Courier New" charset="0"/>
              </a:rPr>
              <a:t>dinnerTime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r>
              <a:rPr lang="en-US" altLang="x-none" dirty="0">
                <a:solidFill>
                  <a:srgbClr val="5F5F5F"/>
                </a:solidFill>
                <a:latin typeface="AvantGarde" charset="0"/>
                <a:ea typeface="Times New Roman" charset="0"/>
                <a:cs typeface="Times New Roman" charset="0"/>
              </a:rPr>
              <a:t>31    </a:t>
            </a:r>
            <a:endParaRPr lang="en-US" altLang="x-none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</p:txBody>
      </p:sp>
      <p:grpSp>
        <p:nvGrpSpPr>
          <p:cNvPr id="243718" name="Group 6"/>
          <p:cNvGrpSpPr>
            <a:grpSpLocks/>
          </p:cNvGrpSpPr>
          <p:nvPr/>
        </p:nvGrpSpPr>
        <p:grpSpPr bwMode="auto">
          <a:xfrm>
            <a:off x="1663764" y="1773802"/>
            <a:ext cx="4114800" cy="838200"/>
            <a:chOff x="960" y="1776"/>
            <a:chExt cx="2592" cy="528"/>
          </a:xfrm>
        </p:grpSpPr>
        <p:sp>
          <p:nvSpPr>
            <p:cNvPr id="243716" name="Text Box 4"/>
            <p:cNvSpPr txBox="1">
              <a:spLocks noChangeArrowheads="1"/>
            </p:cNvSpPr>
            <p:nvPr/>
          </p:nvSpPr>
          <p:spPr bwMode="auto">
            <a:xfrm>
              <a:off x="1872" y="1776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Define structure type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Time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with three integer members.</a:t>
              </a:r>
            </a:p>
          </p:txBody>
        </p:sp>
        <p:sp>
          <p:nvSpPr>
            <p:cNvPr id="243717" name="Line 5"/>
            <p:cNvSpPr>
              <a:spLocks noChangeShapeType="1"/>
            </p:cNvSpPr>
            <p:nvPr/>
          </p:nvSpPr>
          <p:spPr bwMode="auto">
            <a:xfrm flipH="1">
              <a:off x="960" y="1872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243722" name="Group 10"/>
          <p:cNvGrpSpPr>
            <a:grpSpLocks/>
          </p:cNvGrpSpPr>
          <p:nvPr/>
        </p:nvGrpSpPr>
        <p:grpSpPr bwMode="auto">
          <a:xfrm>
            <a:off x="3591045" y="3429000"/>
            <a:ext cx="4114800" cy="1066800"/>
            <a:chOff x="2160" y="2352"/>
            <a:chExt cx="2592" cy="672"/>
          </a:xfrm>
        </p:grpSpPr>
        <p:sp>
          <p:nvSpPr>
            <p:cNvPr id="243719" name="Text Box 7"/>
            <p:cNvSpPr txBox="1">
              <a:spLocks noChangeArrowheads="1"/>
            </p:cNvSpPr>
            <p:nvPr/>
          </p:nvSpPr>
          <p:spPr bwMode="auto">
            <a:xfrm>
              <a:off x="3072" y="2352"/>
              <a:ext cx="1680" cy="52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Pass references to constant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Time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 objects to eliminate copying overhead.</a:t>
              </a:r>
            </a:p>
          </p:txBody>
        </p:sp>
        <p:sp>
          <p:nvSpPr>
            <p:cNvPr id="243720" name="Line 8"/>
            <p:cNvSpPr>
              <a:spLocks noChangeShapeType="1"/>
            </p:cNvSpPr>
            <p:nvPr/>
          </p:nvSpPr>
          <p:spPr bwMode="auto">
            <a:xfrm flipH="1">
              <a:off x="2160" y="2448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43721" name="Line 9"/>
            <p:cNvSpPr>
              <a:spLocks noChangeShapeType="1"/>
            </p:cNvSpPr>
            <p:nvPr/>
          </p:nvSpPr>
          <p:spPr bwMode="auto">
            <a:xfrm flipH="1">
              <a:off x="2160" y="2448"/>
              <a:ext cx="91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13" name="Group 84"/>
          <p:cNvGrpSpPr>
            <a:grpSpLocks/>
          </p:cNvGrpSpPr>
          <p:nvPr/>
        </p:nvGrpSpPr>
        <p:grpSpPr bwMode="auto">
          <a:xfrm>
            <a:off x="2665505" y="5029200"/>
            <a:ext cx="4114800" cy="1219200"/>
            <a:chOff x="1056" y="192"/>
            <a:chExt cx="2592" cy="768"/>
          </a:xfrm>
        </p:grpSpPr>
        <p:sp>
          <p:nvSpPr>
            <p:cNvPr id="14" name="Text Box 80"/>
            <p:cNvSpPr txBox="1">
              <a:spLocks noChangeArrowheads="1"/>
            </p:cNvSpPr>
            <p:nvPr/>
          </p:nvSpPr>
          <p:spPr bwMode="auto">
            <a:xfrm>
              <a:off x="1968" y="192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Use dot operator to initialize structure members.</a:t>
              </a:r>
            </a:p>
          </p:txBody>
        </p:sp>
        <p:sp>
          <p:nvSpPr>
            <p:cNvPr id="15" name="Line 81"/>
            <p:cNvSpPr>
              <a:spLocks noChangeShapeType="1"/>
            </p:cNvSpPr>
            <p:nvPr/>
          </p:nvSpPr>
          <p:spPr bwMode="auto">
            <a:xfrm flipH="1">
              <a:off x="1056" y="288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6" name="Line 82"/>
            <p:cNvSpPr>
              <a:spLocks noChangeShapeType="1"/>
            </p:cNvSpPr>
            <p:nvPr/>
          </p:nvSpPr>
          <p:spPr bwMode="auto">
            <a:xfrm flipH="1">
              <a:off x="1056" y="288"/>
              <a:ext cx="91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17" name="Line 83"/>
            <p:cNvSpPr>
              <a:spLocks noChangeShapeType="1"/>
            </p:cNvSpPr>
            <p:nvPr/>
          </p:nvSpPr>
          <p:spPr bwMode="auto">
            <a:xfrm flipH="1">
              <a:off x="1056" y="288"/>
              <a:ext cx="91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18" name="Group 87"/>
          <p:cNvGrpSpPr>
            <a:grpSpLocks/>
          </p:cNvGrpSpPr>
          <p:nvPr/>
        </p:nvGrpSpPr>
        <p:grpSpPr bwMode="auto">
          <a:xfrm>
            <a:off x="8496686" y="824919"/>
            <a:ext cx="4114800" cy="838200"/>
            <a:chOff x="1776" y="1632"/>
            <a:chExt cx="2592" cy="528"/>
          </a:xfrm>
        </p:grpSpPr>
        <p:sp>
          <p:nvSpPr>
            <p:cNvPr id="19" name="Text Box 85"/>
            <p:cNvSpPr txBox="1">
              <a:spLocks noChangeArrowheads="1"/>
            </p:cNvSpPr>
            <p:nvPr/>
          </p:nvSpPr>
          <p:spPr bwMode="auto">
            <a:xfrm>
              <a:off x="2688" y="1632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 dirty="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Direct access to data allows assignment of bad values.</a:t>
              </a:r>
            </a:p>
          </p:txBody>
        </p:sp>
        <p:sp>
          <p:nvSpPr>
            <p:cNvPr id="20" name="Line 86"/>
            <p:cNvSpPr>
              <a:spLocks noChangeShapeType="1"/>
            </p:cNvSpPr>
            <p:nvPr/>
          </p:nvSpPr>
          <p:spPr bwMode="auto">
            <a:xfrm flipH="1">
              <a:off x="1776" y="1728"/>
              <a:ext cx="91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grpSp>
        <p:nvGrpSpPr>
          <p:cNvPr id="21" name="Group 8"/>
          <p:cNvGrpSpPr>
            <a:grpSpLocks/>
          </p:cNvGrpSpPr>
          <p:nvPr/>
        </p:nvGrpSpPr>
        <p:grpSpPr bwMode="auto">
          <a:xfrm>
            <a:off x="8496484" y="2990850"/>
            <a:ext cx="3187700" cy="2628900"/>
            <a:chOff x="1886" y="132"/>
            <a:chExt cx="2008" cy="1656"/>
          </a:xfrm>
        </p:grpSpPr>
        <p:sp>
          <p:nvSpPr>
            <p:cNvPr id="22" name="Text Box 5"/>
            <p:cNvSpPr txBox="1">
              <a:spLocks noChangeArrowheads="1"/>
            </p:cNvSpPr>
            <p:nvPr/>
          </p:nvSpPr>
          <p:spPr bwMode="auto">
            <a:xfrm>
              <a:off x="2214" y="132"/>
              <a:ext cx="1680" cy="37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Use parameterized stream manipulator </a:t>
              </a:r>
              <a:r>
                <a:rPr lang="en-US" altLang="x-none" sz="1600" b="1">
                  <a:solidFill>
                    <a:srgbClr val="000000"/>
                  </a:solidFill>
                  <a:latin typeface="Courier New" charset="0"/>
                  <a:ea typeface="Times New Roman" charset="0"/>
                  <a:cs typeface="Times New Roman" charset="0"/>
                </a:rPr>
                <a:t>setfill</a:t>
              </a:r>
              <a:r>
                <a:rPr lang="en-US" altLang="x-none" sz="1600">
                  <a:solidFill>
                    <a:srgbClr val="000000"/>
                  </a:solidFill>
                  <a:ea typeface="Times New Roman" charset="0"/>
                  <a:cs typeface="Times New Roman" charset="0"/>
                </a:rPr>
                <a:t>.</a:t>
              </a:r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 flipH="1">
              <a:off x="1886" y="504"/>
              <a:ext cx="1152" cy="2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>
              <a:off x="3038" y="504"/>
              <a:ext cx="247" cy="12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endParaRPr lang="en-US" sz="1600" b="1">
                <a:solidFill>
                  <a:srgbClr val="000000"/>
                </a:solidFill>
                <a:latin typeface="Helvetica" charset="0"/>
                <a:ea typeface="Times New Roman" charset="0"/>
                <a:cs typeface="Times New Roman" charset="0"/>
              </a:endParaRPr>
            </a:p>
          </p:txBody>
        </p:sp>
      </p:grp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0" y="-1948"/>
            <a:ext cx="5854763" cy="1219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tIns="182880" bIns="182880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x-none" sz="1200" b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Dinner will be held at 18:30:00 universal time,</a:t>
            </a:r>
            <a:endParaRPr lang="en-US" altLang="x-none" sz="1200" b="1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x-none" sz="12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which is 6:30:00 PM standard time.</a:t>
            </a:r>
            <a:endParaRPr lang="en-US" altLang="x-none" sz="1200" b="1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x-none" sz="1200" b="1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 </a:t>
            </a:r>
            <a:endParaRPr lang="en-US" altLang="x-none" sz="1200" b="1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x-none" sz="12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Time with invalid values: 29:73:00</a:t>
            </a:r>
            <a:endParaRPr lang="en-US" altLang="x-none" sz="1200" b="1" dirty="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altLang="x-none" sz="1200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82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88" name="Rectangle 36"/>
          <p:cNvSpPr>
            <a:spLocks noGrp="1" noChangeArrowheads="1"/>
          </p:cNvSpPr>
          <p:nvPr>
            <p:ph type="title"/>
          </p:nvPr>
        </p:nvSpPr>
        <p:spPr>
          <a:xfrm>
            <a:off x="219919" y="76200"/>
            <a:ext cx="11759878" cy="1066800"/>
          </a:xfrm>
        </p:spPr>
        <p:txBody>
          <a:bodyPr/>
          <a:lstStyle/>
          <a:p>
            <a:r>
              <a:rPr lang="en-US" altLang="x-none" sz="3600" dirty="0"/>
              <a:t>6.5 Implementing a </a:t>
            </a:r>
            <a:r>
              <a:rPr lang="en-US" altLang="x-none" sz="3600" b="1" dirty="0">
                <a:latin typeface="Courier New" charset="0"/>
              </a:rPr>
              <a:t>Time</a:t>
            </a:r>
            <a:r>
              <a:rPr lang="en-US" altLang="x-none" sz="3600" dirty="0"/>
              <a:t> Abstract Data Type with a </a:t>
            </a:r>
            <a:r>
              <a:rPr lang="en-US" altLang="x-none" sz="3600" b="1" dirty="0">
                <a:latin typeface="Courier New" charset="0"/>
              </a:rPr>
              <a:t>class</a:t>
            </a:r>
          </a:p>
        </p:txBody>
      </p:sp>
      <p:sp>
        <p:nvSpPr>
          <p:cNvPr id="177189" name="Rectangle 3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x-none" dirty="0"/>
              <a:t>Classes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Model objects</a:t>
            </a:r>
          </a:p>
          <a:p>
            <a:pPr lvl="2">
              <a:lnSpc>
                <a:spcPct val="90000"/>
              </a:lnSpc>
            </a:pPr>
            <a:r>
              <a:rPr lang="en-US" altLang="x-none" dirty="0"/>
              <a:t>Attributes (data members) </a:t>
            </a:r>
          </a:p>
          <a:p>
            <a:pPr lvl="2">
              <a:lnSpc>
                <a:spcPct val="90000"/>
              </a:lnSpc>
            </a:pPr>
            <a:r>
              <a:rPr lang="en-US" altLang="x-none" dirty="0"/>
              <a:t>Behaviors (member functions)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Defined using keyword </a:t>
            </a:r>
            <a:r>
              <a:rPr lang="en-US" altLang="x-none" b="1" dirty="0">
                <a:latin typeface="Courier New" charset="0"/>
              </a:rPr>
              <a:t>class</a:t>
            </a:r>
          </a:p>
          <a:p>
            <a:pPr lvl="1">
              <a:lnSpc>
                <a:spcPct val="90000"/>
              </a:lnSpc>
            </a:pPr>
            <a:r>
              <a:rPr lang="en-US" altLang="x-none" dirty="0"/>
              <a:t>Member functions</a:t>
            </a:r>
          </a:p>
          <a:p>
            <a:pPr lvl="2">
              <a:lnSpc>
                <a:spcPct val="90000"/>
              </a:lnSpc>
            </a:pPr>
            <a:r>
              <a:rPr lang="en-US" altLang="x-none" dirty="0"/>
              <a:t>Methods</a:t>
            </a:r>
          </a:p>
          <a:p>
            <a:pPr lvl="2">
              <a:lnSpc>
                <a:spcPct val="90000"/>
              </a:lnSpc>
            </a:pPr>
            <a:r>
              <a:rPr lang="en-US" altLang="x-none" dirty="0"/>
              <a:t>Invoked in response to messages</a:t>
            </a:r>
          </a:p>
          <a:p>
            <a:pPr>
              <a:lnSpc>
                <a:spcPct val="90000"/>
              </a:lnSpc>
            </a:pPr>
            <a:r>
              <a:rPr lang="en-US" altLang="x-none" dirty="0"/>
              <a:t>Member access specifiers</a:t>
            </a:r>
          </a:p>
          <a:p>
            <a:pPr lvl="1">
              <a:lnSpc>
                <a:spcPct val="90000"/>
              </a:lnSpc>
            </a:pPr>
            <a:r>
              <a:rPr lang="en-US" altLang="x-none" b="1" dirty="0">
                <a:latin typeface="Courier New" charset="0"/>
              </a:rPr>
              <a:t>public:</a:t>
            </a:r>
            <a:r>
              <a:rPr lang="en-US" altLang="x-none" dirty="0"/>
              <a:t> </a:t>
            </a:r>
          </a:p>
          <a:p>
            <a:pPr lvl="2">
              <a:lnSpc>
                <a:spcPct val="90000"/>
              </a:lnSpc>
            </a:pPr>
            <a:r>
              <a:rPr lang="en-US" altLang="x-none" dirty="0"/>
              <a:t>Accessible wherever object of class in scope</a:t>
            </a:r>
          </a:p>
          <a:p>
            <a:pPr lvl="1">
              <a:lnSpc>
                <a:spcPct val="90000"/>
              </a:lnSpc>
            </a:pPr>
            <a:r>
              <a:rPr lang="en-US" altLang="x-none" b="1" dirty="0">
                <a:latin typeface="Courier New" charset="0"/>
              </a:rPr>
              <a:t>private:</a:t>
            </a:r>
          </a:p>
          <a:p>
            <a:pPr lvl="2">
              <a:lnSpc>
                <a:spcPct val="90000"/>
              </a:lnSpc>
            </a:pPr>
            <a:r>
              <a:rPr lang="en-US" altLang="x-none" dirty="0"/>
              <a:t>Accessible only to member functions of class</a:t>
            </a:r>
          </a:p>
          <a:p>
            <a:pPr lvl="1">
              <a:lnSpc>
                <a:spcPct val="90000"/>
              </a:lnSpc>
            </a:pPr>
            <a:r>
              <a:rPr lang="en-US" altLang="x-none" b="1" dirty="0">
                <a:latin typeface="Courier New" charset="0"/>
              </a:rPr>
              <a:t>protected:</a:t>
            </a:r>
          </a:p>
        </p:txBody>
      </p:sp>
      <p:sp>
        <p:nvSpPr>
          <p:cNvPr id="177190" name="Line 38"/>
          <p:cNvSpPr>
            <a:spLocks noChangeShapeType="1"/>
          </p:cNvSpPr>
          <p:nvPr/>
        </p:nvSpPr>
        <p:spPr bwMode="auto">
          <a:xfrm flipH="1">
            <a:off x="4038600" y="3505200"/>
            <a:ext cx="22098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Helvetica" charset="0"/>
              <a:ea typeface="Times New Roman" charset="0"/>
              <a:cs typeface="Times New Roman" charset="0"/>
            </a:endParaRPr>
          </a:p>
        </p:txBody>
      </p:sp>
      <p:sp>
        <p:nvSpPr>
          <p:cNvPr id="177191" name="Line 39"/>
          <p:cNvSpPr>
            <a:spLocks noChangeShapeType="1"/>
          </p:cNvSpPr>
          <p:nvPr/>
        </p:nvSpPr>
        <p:spPr bwMode="auto">
          <a:xfrm>
            <a:off x="4114800" y="4191000"/>
            <a:ext cx="213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Helvetica" charset="0"/>
              <a:ea typeface="Times New Roman" charset="0"/>
              <a:cs typeface="Times New Roman" charset="0"/>
            </a:endParaRPr>
          </a:p>
        </p:txBody>
      </p:sp>
      <p:sp>
        <p:nvSpPr>
          <p:cNvPr id="177192" name="Line 40"/>
          <p:cNvSpPr>
            <a:spLocks noChangeShapeType="1"/>
          </p:cNvSpPr>
          <p:nvPr/>
        </p:nvSpPr>
        <p:spPr bwMode="auto">
          <a:xfrm flipH="1">
            <a:off x="4038600" y="3505200"/>
            <a:ext cx="21336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Helvetica" charset="0"/>
              <a:ea typeface="Times New Roman" charset="0"/>
              <a:cs typeface="Times New Roman" charset="0"/>
            </a:endParaRPr>
          </a:p>
        </p:txBody>
      </p:sp>
      <p:sp>
        <p:nvSpPr>
          <p:cNvPr id="177194" name="Line 42"/>
          <p:cNvSpPr>
            <a:spLocks noChangeShapeType="1"/>
          </p:cNvSpPr>
          <p:nvPr/>
        </p:nvSpPr>
        <p:spPr bwMode="auto">
          <a:xfrm flipH="1">
            <a:off x="4038600" y="3505200"/>
            <a:ext cx="2057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sz="1600" b="1">
              <a:solidFill>
                <a:srgbClr val="000000"/>
              </a:solidFill>
              <a:latin typeface="Helvetica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17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pt_template_07-25-2002">
  <a:themeElements>
    <a:clrScheme name="">
      <a:dk1>
        <a:srgbClr val="000000"/>
      </a:dk1>
      <a:lt1>
        <a:srgbClr val="FFFFFF"/>
      </a:lt1>
      <a:dk2>
        <a:srgbClr val="000000"/>
      </a:dk2>
      <a:lt2>
        <a:srgbClr val="FF0000"/>
      </a:lt2>
      <a:accent1>
        <a:srgbClr val="0099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FF"/>
      </a:accent5>
      <a:accent6>
        <a:srgbClr val="2D2DB9"/>
      </a:accent6>
      <a:hlink>
        <a:srgbClr val="0000FF"/>
      </a:hlink>
      <a:folHlink>
        <a:srgbClr val="B2B2B2"/>
      </a:folHlink>
    </a:clrScheme>
    <a:fontScheme name="ppt_template_07-25-2002">
      <a:majorFont>
        <a:latin typeface="AvantGarde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1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Times New Roman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16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Times New Roman" charset="0"/>
            <a:cs typeface="Times New Roman" charset="0"/>
          </a:defRPr>
        </a:defPPr>
      </a:lstStyle>
    </a:lnDef>
  </a:objectDefaults>
  <a:extraClrSchemeLst>
    <a:extraClrScheme>
      <a:clrScheme name="ppt_template_07-25-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template_07-25-20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template_07-25-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template_07-25-20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template_07-25-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template_07-25-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template_07-25-20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008000"/>
    </a:lt2>
    <a:accent1>
      <a:srgbClr val="FFE699"/>
    </a:accent1>
    <a:accent2>
      <a:srgbClr val="FF0000"/>
    </a:accent2>
    <a:accent3>
      <a:srgbClr val="FFFFFF"/>
    </a:accent3>
    <a:accent4>
      <a:srgbClr val="000000"/>
    </a:accent4>
    <a:accent5>
      <a:srgbClr val="FFF0CA"/>
    </a:accent5>
    <a:accent6>
      <a:srgbClr val="E70000"/>
    </a:accent6>
    <a:hlink>
      <a:srgbClr val="CCCCFF"/>
    </a:hlink>
    <a:folHlink>
      <a:srgbClr val="99C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9072</TotalTime>
  <Words>3562</Words>
  <Application>Microsoft Macintosh PowerPoint</Application>
  <PresentationFormat>Widescreen</PresentationFormat>
  <Paragraphs>607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AvantGarde</vt:lpstr>
      <vt:lpstr>Calibri</vt:lpstr>
      <vt:lpstr>Calibri Light</vt:lpstr>
      <vt:lpstr>Courier</vt:lpstr>
      <vt:lpstr>Courier New</vt:lpstr>
      <vt:lpstr>Helvetica</vt:lpstr>
      <vt:lpstr>Times New Roman</vt:lpstr>
      <vt:lpstr>Arial</vt:lpstr>
      <vt:lpstr>Office Theme</vt:lpstr>
      <vt:lpstr>ppt_template_07-25-2002</vt:lpstr>
      <vt:lpstr>CPE 150: Introduction to Programming</vt:lpstr>
      <vt:lpstr>PowerPoint Presentation</vt:lpstr>
      <vt:lpstr>6.1 Introduction</vt:lpstr>
      <vt:lpstr>6.2 Structure Definitions</vt:lpstr>
      <vt:lpstr>6.2 Structure Definitions</vt:lpstr>
      <vt:lpstr>6.3 Accessing Structure Members</vt:lpstr>
      <vt:lpstr>6.4 Implementing a User-Defined Type Time with a struct</vt:lpstr>
      <vt:lpstr>PowerPoint Presentation</vt:lpstr>
      <vt:lpstr>6.5 Implementing a Time Abstract Data Type with a class</vt:lpstr>
      <vt:lpstr>6.5 Implementing a Time Abstract Data Type with a class</vt:lpstr>
      <vt:lpstr>PowerPoint Presentation</vt:lpstr>
      <vt:lpstr>6.5 Implementing a Time Abstract Data Type with a class</vt:lpstr>
      <vt:lpstr>6.5 Implementing a Time Abstract Data Type with a class</vt:lpstr>
      <vt:lpstr>PowerPoint Presentation</vt:lpstr>
      <vt:lpstr>PowerPoint Presentation</vt:lpstr>
      <vt:lpstr>6.5 Implementing a Time Abstract Data Type with a class</vt:lpstr>
      <vt:lpstr>6.5 Implementing a Time Abstract Data Type with a class</vt:lpstr>
      <vt:lpstr>6.6 Class Scope and Accessing Class Members </vt:lpstr>
      <vt:lpstr>6.6 Class Scope and Accessing Class Members </vt:lpstr>
      <vt:lpstr>6.6 Class Scope and Accessing Class Members</vt:lpstr>
      <vt:lpstr>PowerPoint Presentation</vt:lpstr>
      <vt:lpstr>6.7 Separating Interface from Implementation </vt:lpstr>
      <vt:lpstr>6.7 Separating Interface from Implementation</vt:lpstr>
      <vt:lpstr>PowerPoint Presentation</vt:lpstr>
      <vt:lpstr>PowerPoint Presentation</vt:lpstr>
      <vt:lpstr>PowerPoint Presentation</vt:lpstr>
      <vt:lpstr>6.8 Controlling Access to Members </vt:lpstr>
      <vt:lpstr>6.8 Controlling Access to Members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CPRE 201 Introduction to C++</dc:title>
  <dc:creator>Tamrawi, Ahmed</dc:creator>
  <cp:lastModifiedBy>Tamrawi, Ahmed</cp:lastModifiedBy>
  <cp:revision>498</cp:revision>
  <cp:lastPrinted>2017-02-07T13:12:50Z</cp:lastPrinted>
  <dcterms:created xsi:type="dcterms:W3CDTF">2016-12-01T16:36:07Z</dcterms:created>
  <dcterms:modified xsi:type="dcterms:W3CDTF">2017-06-22T11:24:09Z</dcterms:modified>
</cp:coreProperties>
</file>